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E56C9-0271-403D-8269-59884C10A19D}" v="2" dt="2025-01-14T10:15:32.4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8CBEDBB8-3846-4012-8823-A80F5A8D6377}"/>
    <pc:docChg chg="custSel modSld">
      <pc:chgData name="Erwann TISON" userId="908daaff-3091-4ef0-8315-94952acb7697" providerId="ADAL" clId="{8CBEDBB8-3846-4012-8823-A80F5A8D6377}" dt="2024-12-20T10:18:24.307" v="17" actId="1036"/>
      <pc:docMkLst>
        <pc:docMk/>
      </pc:docMkLst>
      <pc:sldChg chg="delSp modSp mod">
        <pc:chgData name="Erwann TISON" userId="908daaff-3091-4ef0-8315-94952acb7697" providerId="ADAL" clId="{8CBEDBB8-3846-4012-8823-A80F5A8D6377}" dt="2024-12-20T10:18:10.025" v="4" actId="14100"/>
        <pc:sldMkLst>
          <pc:docMk/>
          <pc:sldMk cId="2521814416" sldId="273"/>
        </pc:sldMkLst>
        <pc:spChg chg="mod">
          <ac:chgData name="Erwann TISON" userId="908daaff-3091-4ef0-8315-94952acb7697" providerId="ADAL" clId="{8CBEDBB8-3846-4012-8823-A80F5A8D6377}" dt="2024-12-20T10:18:06.939" v="3" actId="1076"/>
          <ac:spMkLst>
            <pc:docMk/>
            <pc:sldMk cId="2521814416" sldId="273"/>
            <ac:spMk id="33" creationId="{D7D6D126-1FFD-7C3E-E55C-66E1DCBD72C0}"/>
          </ac:spMkLst>
        </pc:spChg>
        <pc:spChg chg="mod">
          <ac:chgData name="Erwann TISON" userId="908daaff-3091-4ef0-8315-94952acb7697" providerId="ADAL" clId="{8CBEDBB8-3846-4012-8823-A80F5A8D6377}" dt="2024-12-20T10:18:10.025" v="4" actId="14100"/>
          <ac:spMkLst>
            <pc:docMk/>
            <pc:sldMk cId="2521814416" sldId="273"/>
            <ac:spMk id="36" creationId="{0FC16D82-010B-2B65-0242-FFFEC51F4DAA}"/>
          </ac:spMkLst>
        </pc:spChg>
      </pc:sldChg>
      <pc:sldChg chg="modSp mod">
        <pc:chgData name="Erwann TISON" userId="908daaff-3091-4ef0-8315-94952acb7697" providerId="ADAL" clId="{8CBEDBB8-3846-4012-8823-A80F5A8D6377}" dt="2024-12-20T10:18:24.307" v="17" actId="1036"/>
        <pc:sldMkLst>
          <pc:docMk/>
          <pc:sldMk cId="1909979533" sldId="280"/>
        </pc:sldMkLst>
        <pc:spChg chg="mod">
          <ac:chgData name="Erwann TISON" userId="908daaff-3091-4ef0-8315-94952acb7697" providerId="ADAL" clId="{8CBEDBB8-3846-4012-8823-A80F5A8D6377}" dt="2024-12-20T10:18:24.307" v="17" actId="1036"/>
          <ac:spMkLst>
            <pc:docMk/>
            <pc:sldMk cId="1909979533" sldId="280"/>
            <ac:spMk id="3" creationId="{742AF5C5-7A1E-25F6-6548-1322E35A07EC}"/>
          </ac:spMkLst>
        </pc:spChg>
        <pc:spChg chg="mod">
          <ac:chgData name="Erwann TISON" userId="908daaff-3091-4ef0-8315-94952acb7697" providerId="ADAL" clId="{8CBEDBB8-3846-4012-8823-A80F5A8D6377}" dt="2024-12-20T10:18:24.307" v="17" actId="1036"/>
          <ac:spMkLst>
            <pc:docMk/>
            <pc:sldMk cId="1909979533" sldId="280"/>
            <ac:spMk id="4" creationId="{E664BE13-3E02-310E-CAC8-0F39611CEE9C}"/>
          </ac:spMkLst>
        </pc:spChg>
        <pc:spChg chg="mod">
          <ac:chgData name="Erwann TISON" userId="908daaff-3091-4ef0-8315-94952acb7697" providerId="ADAL" clId="{8CBEDBB8-3846-4012-8823-A80F5A8D6377}" dt="2024-12-20T10:18:24.307" v="17" actId="1036"/>
          <ac:spMkLst>
            <pc:docMk/>
            <pc:sldMk cId="1909979533" sldId="280"/>
            <ac:spMk id="13" creationId="{A16566CA-86D5-0F37-8321-9C7B4CD47925}"/>
          </ac:spMkLst>
        </pc:spChg>
        <pc:spChg chg="mod">
          <ac:chgData name="Erwann TISON" userId="908daaff-3091-4ef0-8315-94952acb7697" providerId="ADAL" clId="{8CBEDBB8-3846-4012-8823-A80F5A8D6377}" dt="2024-12-20T10:18:24.307" v="17" actId="1036"/>
          <ac:spMkLst>
            <pc:docMk/>
            <pc:sldMk cId="1909979533" sldId="280"/>
            <ac:spMk id="16" creationId="{8A06D815-83FC-BF0A-DD14-E6608059F1E4}"/>
          </ac:spMkLst>
        </pc:spChg>
        <pc:cxnChg chg="mod">
          <ac:chgData name="Erwann TISON" userId="908daaff-3091-4ef0-8315-94952acb7697" providerId="ADAL" clId="{8CBEDBB8-3846-4012-8823-A80F5A8D6377}" dt="2024-12-20T10:18:24.307" v="17" actId="1036"/>
          <ac:cxnSpMkLst>
            <pc:docMk/>
            <pc:sldMk cId="1909979533" sldId="280"/>
            <ac:cxnSpMk id="15" creationId="{52734390-1782-0691-72CF-039078694F70}"/>
          </ac:cxnSpMkLst>
        </pc:cxnChg>
        <pc:cxnChg chg="mod">
          <ac:chgData name="Erwann TISON" userId="908daaff-3091-4ef0-8315-94952acb7697" providerId="ADAL" clId="{8CBEDBB8-3846-4012-8823-A80F5A8D6377}" dt="2024-12-20T10:18:24.307" v="17" actId="1036"/>
          <ac:cxnSpMkLst>
            <pc:docMk/>
            <pc:sldMk cId="1909979533" sldId="280"/>
            <ac:cxnSpMk id="18" creationId="{4BE03084-FA78-565B-5852-15C15F032145}"/>
          </ac:cxnSpMkLst>
        </pc:cxnChg>
        <pc:cxnChg chg="mod">
          <ac:chgData name="Erwann TISON" userId="908daaff-3091-4ef0-8315-94952acb7697" providerId="ADAL" clId="{8CBEDBB8-3846-4012-8823-A80F5A8D6377}" dt="2024-12-20T10:18:24.307" v="17" actId="1036"/>
          <ac:cxnSpMkLst>
            <pc:docMk/>
            <pc:sldMk cId="1909979533" sldId="280"/>
            <ac:cxnSpMk id="19" creationId="{E646F37E-4774-06FB-519B-187EA432A8ED}"/>
          </ac:cxnSpMkLst>
        </pc:cxnChg>
      </pc:sldChg>
    </pc:docChg>
  </pc:docChgLst>
  <pc:docChgLst>
    <pc:chgData name="Samuel BELLOT" userId="ea89b4e8-fe6d-4e9f-8b00-4490851a1e93" providerId="ADAL" clId="{953D52AA-C45E-40E8-96A5-45B2CBEFFD5C}"/>
    <pc:docChg chg="custSel modSld modMainMaster">
      <pc:chgData name="Samuel BELLOT" userId="ea89b4e8-fe6d-4e9f-8b00-4490851a1e93" providerId="ADAL" clId="{953D52AA-C45E-40E8-96A5-45B2CBEFFD5C}" dt="2024-12-19T11:45:48.302" v="11"/>
      <pc:docMkLst>
        <pc:docMk/>
      </pc:docMkLst>
      <pc:sldChg chg="modSp mod">
        <pc:chgData name="Samuel BELLOT" userId="ea89b4e8-fe6d-4e9f-8b00-4490851a1e93" providerId="ADAL" clId="{953D52AA-C45E-40E8-96A5-45B2CBEFFD5C}" dt="2024-12-19T11:20:37.264" v="1" actId="1076"/>
        <pc:sldMkLst>
          <pc:docMk/>
          <pc:sldMk cId="2521814416" sldId="273"/>
        </pc:sldMkLst>
        <pc:spChg chg="mod">
          <ac:chgData name="Samuel BELLOT" userId="ea89b4e8-fe6d-4e9f-8b00-4490851a1e93" providerId="ADAL" clId="{953D52AA-C45E-40E8-96A5-45B2CBEFFD5C}" dt="2024-12-19T11:20:37.264" v="1" actId="1076"/>
          <ac:spMkLst>
            <pc:docMk/>
            <pc:sldMk cId="2521814416" sldId="273"/>
            <ac:spMk id="36" creationId="{0FC16D82-010B-2B65-0242-FFFEC51F4DAA}"/>
          </ac:spMkLst>
        </pc:spChg>
        <pc:spChg chg="mod">
          <ac:chgData name="Samuel BELLOT" userId="ea89b4e8-fe6d-4e9f-8b00-4490851a1e93" providerId="ADAL" clId="{953D52AA-C45E-40E8-96A5-45B2CBEFFD5C}" dt="2024-12-19T11:20:33.931" v="0" actId="1076"/>
          <ac:spMkLst>
            <pc:docMk/>
            <pc:sldMk cId="2521814416" sldId="273"/>
            <ac:spMk id="38" creationId="{5B74EC56-FF18-9557-D79E-DA4FE7F94836}"/>
          </ac:spMkLst>
        </pc:spChg>
        <pc:picChg chg="mod">
          <ac:chgData name="Samuel BELLOT" userId="ea89b4e8-fe6d-4e9f-8b00-4490851a1e93" providerId="ADAL" clId="{953D52AA-C45E-40E8-96A5-45B2CBEFFD5C}" dt="2024-12-19T11:20:33.931" v="0" actId="1076"/>
          <ac:picMkLst>
            <pc:docMk/>
            <pc:sldMk cId="2521814416" sldId="273"/>
            <ac:picMk id="37" creationId="{180E9A83-840B-27E5-2DD6-65DA70BFEFE1}"/>
          </ac:picMkLst>
        </pc:picChg>
      </pc:sldChg>
      <pc:sldChg chg="addSp delSp modSp mod">
        <pc:chgData name="Samuel BELLOT" userId="ea89b4e8-fe6d-4e9f-8b00-4490851a1e93" providerId="ADAL" clId="{953D52AA-C45E-40E8-96A5-45B2CBEFFD5C}" dt="2024-12-19T11:45:48.302" v="11"/>
        <pc:sldMkLst>
          <pc:docMk/>
          <pc:sldMk cId="2985587182" sldId="278"/>
        </pc:sldMkLst>
        <pc:spChg chg="mod">
          <ac:chgData name="Samuel BELLOT" userId="ea89b4e8-fe6d-4e9f-8b00-4490851a1e93" providerId="ADAL" clId="{953D52AA-C45E-40E8-96A5-45B2CBEFFD5C}" dt="2024-12-19T11:44:33.242" v="7" actId="1076"/>
          <ac:spMkLst>
            <pc:docMk/>
            <pc:sldMk cId="2985587182" sldId="278"/>
            <ac:spMk id="8" creationId="{92DB2A4D-DC7F-A473-9690-2EF14D1004FC}"/>
          </ac:spMkLst>
        </pc:spChg>
        <pc:spChg chg="add mod">
          <ac:chgData name="Samuel BELLOT" userId="ea89b4e8-fe6d-4e9f-8b00-4490851a1e93" providerId="ADAL" clId="{953D52AA-C45E-40E8-96A5-45B2CBEFFD5C}" dt="2024-12-19T11:45:48.302" v="11"/>
          <ac:spMkLst>
            <pc:docMk/>
            <pc:sldMk cId="2985587182" sldId="278"/>
            <ac:spMk id="11" creationId="{682BCE9F-B8F2-2C45-1CE8-7E21F4D063FC}"/>
          </ac:spMkLst>
        </pc:spChg>
        <pc:spChg chg="mod">
          <ac:chgData name="Samuel BELLOT" userId="ea89b4e8-fe6d-4e9f-8b00-4490851a1e93" providerId="ADAL" clId="{953D52AA-C45E-40E8-96A5-45B2CBEFFD5C}" dt="2024-12-19T11:44:33.242" v="7" actId="1076"/>
          <ac:spMkLst>
            <pc:docMk/>
            <pc:sldMk cId="2985587182" sldId="278"/>
            <ac:spMk id="25" creationId="{B73D3ECA-078C-8FD8-0D04-1DC99C2D543C}"/>
          </ac:spMkLst>
        </pc:spChg>
        <pc:picChg chg="mod">
          <ac:chgData name="Samuel BELLOT" userId="ea89b4e8-fe6d-4e9f-8b00-4490851a1e93" providerId="ADAL" clId="{953D52AA-C45E-40E8-96A5-45B2CBEFFD5C}" dt="2024-12-19T11:44:33.242" v="7" actId="1076"/>
          <ac:picMkLst>
            <pc:docMk/>
            <pc:sldMk cId="2985587182" sldId="278"/>
            <ac:picMk id="7" creationId="{3989F30B-FFE8-5EBE-CB8E-B638D4DB5620}"/>
          </ac:picMkLst>
        </pc:picChg>
      </pc:sldChg>
      <pc:sldMasterChg chg="modSldLayout">
        <pc:chgData name="Samuel BELLOT" userId="ea89b4e8-fe6d-4e9f-8b00-4490851a1e93" providerId="ADAL" clId="{953D52AA-C45E-40E8-96A5-45B2CBEFFD5C}" dt="2024-12-19T11:42:46.561" v="3" actId="6549"/>
        <pc:sldMasterMkLst>
          <pc:docMk/>
          <pc:sldMasterMk cId="497714275" sldId="2147483648"/>
        </pc:sldMasterMkLst>
        <pc:sldLayoutChg chg="modSp mod">
          <pc:chgData name="Samuel BELLOT" userId="ea89b4e8-fe6d-4e9f-8b00-4490851a1e93" providerId="ADAL" clId="{953D52AA-C45E-40E8-96A5-45B2CBEFFD5C}" dt="2024-12-19T11:42:46.561" v="3" actId="6549"/>
          <pc:sldLayoutMkLst>
            <pc:docMk/>
            <pc:sldMasterMk cId="497714275" sldId="2147483648"/>
            <pc:sldLayoutMk cId="935728955" sldId="2147483654"/>
          </pc:sldLayoutMkLst>
          <pc:spChg chg="mod">
            <ac:chgData name="Samuel BELLOT" userId="ea89b4e8-fe6d-4e9f-8b00-4490851a1e93" providerId="ADAL" clId="{953D52AA-C45E-40E8-96A5-45B2CBEFFD5C}" dt="2024-12-19T11:42:46.561" v="3" actId="6549"/>
            <ac:spMkLst>
              <pc:docMk/>
              <pc:sldMasterMk cId="497714275" sldId="2147483648"/>
              <pc:sldLayoutMk cId="935728955" sldId="2147483654"/>
              <ac:spMk id="29" creationId="{284BC5E5-D948-DE4B-5D7E-8D92F990F40B}"/>
            </ac:spMkLst>
          </pc:spChg>
        </pc:sldLayoutChg>
      </pc:sldMasterChg>
    </pc:docChg>
  </pc:docChgLst>
  <pc:docChgLst>
    <pc:chgData name="Erwann TISON" userId="908daaff-3091-4ef0-8315-94952acb7697" providerId="ADAL" clId="{B15E56C9-0271-403D-8269-59884C10A19D}"/>
    <pc:docChg chg="undo custSel modSld">
      <pc:chgData name="Erwann TISON" userId="908daaff-3091-4ef0-8315-94952acb7697" providerId="ADAL" clId="{B15E56C9-0271-403D-8269-59884C10A19D}" dt="2025-01-14T10:27:02.247" v="9" actId="478"/>
      <pc:docMkLst>
        <pc:docMk/>
      </pc:docMkLst>
      <pc:sldChg chg="delSp mod">
        <pc:chgData name="Erwann TISON" userId="908daaff-3091-4ef0-8315-94952acb7697" providerId="ADAL" clId="{B15E56C9-0271-403D-8269-59884C10A19D}" dt="2025-01-14T10:27:02.247" v="9" actId="478"/>
        <pc:sldMkLst>
          <pc:docMk/>
          <pc:sldMk cId="2521814416" sldId="273"/>
        </pc:sldMkLst>
        <pc:spChg chg="del">
          <ac:chgData name="Erwann TISON" userId="908daaff-3091-4ef0-8315-94952acb7697" providerId="ADAL" clId="{B15E56C9-0271-403D-8269-59884C10A19D}" dt="2025-01-14T10:27:00.759" v="8" actId="478"/>
          <ac:spMkLst>
            <pc:docMk/>
            <pc:sldMk cId="2521814416" sldId="273"/>
            <ac:spMk id="10" creationId="{1402B099-7B7F-415F-970D-3D9D8DDBDE1D}"/>
          </ac:spMkLst>
        </pc:spChg>
        <pc:spChg chg="del">
          <ac:chgData name="Erwann TISON" userId="908daaff-3091-4ef0-8315-94952acb7697" providerId="ADAL" clId="{B15E56C9-0271-403D-8269-59884C10A19D}" dt="2025-01-14T10:27:02.247" v="9" actId="478"/>
          <ac:spMkLst>
            <pc:docMk/>
            <pc:sldMk cId="2521814416" sldId="273"/>
            <ac:spMk id="13" creationId="{492BA866-D978-43F5-83E7-45E236526029}"/>
          </ac:spMkLst>
        </pc:spChg>
      </pc:sldChg>
      <pc:sldChg chg="addSp modSp mod">
        <pc:chgData name="Erwann TISON" userId="908daaff-3091-4ef0-8315-94952acb7697" providerId="ADAL" clId="{B15E56C9-0271-403D-8269-59884C10A19D}" dt="2025-01-14T10:26:55.910" v="7" actId="14100"/>
        <pc:sldMkLst>
          <pc:docMk/>
          <pc:sldMk cId="87585754" sldId="282"/>
        </pc:sldMkLst>
        <pc:spChg chg="add mod">
          <ac:chgData name="Erwann TISON" userId="908daaff-3091-4ef0-8315-94952acb7697" providerId="ADAL" clId="{B15E56C9-0271-403D-8269-59884C10A19D}" dt="2025-01-14T10:26:55.910" v="7" actId="14100"/>
          <ac:spMkLst>
            <pc:docMk/>
            <pc:sldMk cId="87585754" sldId="282"/>
            <ac:spMk id="2" creationId="{C480A491-3070-A91D-CF9A-1752F6A98947}"/>
          </ac:spMkLst>
        </pc:spChg>
        <pc:spChg chg="add mod">
          <ac:chgData name="Erwann TISON" userId="908daaff-3091-4ef0-8315-94952acb7697" providerId="ADAL" clId="{B15E56C9-0271-403D-8269-59884C10A19D}" dt="2025-01-14T10:15:34.850" v="2" actId="1076"/>
          <ac:spMkLst>
            <pc:docMk/>
            <pc:sldMk cId="87585754" sldId="282"/>
            <ac:spMk id="3" creationId="{D17E37D3-20B3-A41F-C9FE-40CCDE014F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2" name="Image 1" descr="Une image contenant ciel, extérieur, personne&#10;&#10;Description générée automatiquement">
            <a:extLst>
              <a:ext uri="{FF2B5EF4-FFF2-40B4-BE49-F238E27FC236}">
                <a16:creationId xmlns:a16="http://schemas.microsoft.com/office/drawing/2014/main" id="{0AC1ECB3-BDEB-0834-56F9-5035C98F4D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44" y="3265654"/>
            <a:ext cx="7424116" cy="7326146"/>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73996" y="4064975"/>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61912" y="4075916"/>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73996" y="6860497"/>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61912" y="686096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a:solidFill>
                  <a:srgbClr val="194751"/>
                </a:solidFill>
                <a:effectLst/>
                <a:latin typeface="Mont Heavy"/>
              </a:rPr>
              <a:t>Responsable ré</a:t>
            </a:r>
            <a:r>
              <a:rPr lang="fr-FR" sz="3600">
                <a:solidFill>
                  <a:srgbClr val="194751"/>
                </a:solidFill>
                <a:latin typeface="Mont Heavy"/>
              </a:rPr>
              <a:t>seau eau potable </a:t>
            </a:r>
            <a:endParaRPr lang="fr-FR" sz="720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8463C946-A623-C1BE-3072-C4C19135B59D}"/>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6E614097-C501-74E3-6E8D-8261A86230ED}"/>
              </a:ext>
            </a:extLst>
          </p:cNvPr>
          <p:cNvSpPr>
            <a:spLocks noGrp="1"/>
          </p:cNvSpPr>
          <p:nvPr>
            <p:ph type="body" sz="quarter" idx="21"/>
          </p:nvPr>
        </p:nvSpPr>
        <p:spPr/>
        <p:txBody>
          <a:bodyPr/>
          <a:lstStyle/>
          <a:p>
            <a:r>
              <a:rPr lang="fr-FR"/>
              <a:t>Famille métier Eau potable – Distribution</a:t>
            </a:r>
          </a:p>
        </p:txBody>
      </p:sp>
      <p:sp>
        <p:nvSpPr>
          <p:cNvPr id="18" name="Organigramme : Connecteur 17">
            <a:extLst>
              <a:ext uri="{FF2B5EF4-FFF2-40B4-BE49-F238E27FC236}">
                <a16:creationId xmlns:a16="http://schemas.microsoft.com/office/drawing/2014/main" id="{F4970C6D-E53E-C331-537D-E926145AFCCD}"/>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6CD79D1D-A485-0C36-9DD9-FF68C17C23A1}"/>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3">
            <a:extLst>
              <a:ext uri="{FF2B5EF4-FFF2-40B4-BE49-F238E27FC236}">
                <a16:creationId xmlns:a16="http://schemas.microsoft.com/office/drawing/2014/main" id="{C480A491-3070-A91D-CF9A-1752F6A98947}"/>
              </a:ext>
            </a:extLst>
          </p:cNvPr>
          <p:cNvSpPr txBox="1">
            <a:spLocks/>
          </p:cNvSpPr>
          <p:nvPr/>
        </p:nvSpPr>
        <p:spPr>
          <a:xfrm>
            <a:off x="5453581" y="2645593"/>
            <a:ext cx="1222124" cy="22646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stable</a:t>
            </a:r>
          </a:p>
        </p:txBody>
      </p:sp>
      <p:sp>
        <p:nvSpPr>
          <p:cNvPr id="3" name="Organigramme : Connecteur 2">
            <a:extLst>
              <a:ext uri="{FF2B5EF4-FFF2-40B4-BE49-F238E27FC236}">
                <a16:creationId xmlns:a16="http://schemas.microsoft.com/office/drawing/2014/main" id="{D17E37D3-20B3-A41F-C9FE-40CCDE014F99}"/>
              </a:ext>
            </a:extLst>
          </p:cNvPr>
          <p:cNvSpPr/>
          <p:nvPr/>
        </p:nvSpPr>
        <p:spPr>
          <a:xfrm>
            <a:off x="6675705" y="253835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a:solidFill>
                  <a:srgbClr val="1B4851"/>
                </a:solidFill>
                <a:latin typeface="Mont SemiBold Italic" pitchFamily="2" charset="0"/>
              </a:rPr>
              <a:t>Le responsable réseau eau potable pilote l'ensemble des activités liées à l'exploitation, la maintenance et le développement des réseaux d'eau potable, garantissant ainsi l'acheminement efficaces des eaux potables tout en préservant la santé publique.</a:t>
            </a:r>
            <a:endParaRPr lang="fr-FR" sz="800" b="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37430" y="5113744"/>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Définir et mettre en œuvre la stratégie d'exploitation et de maintenance des réseaux d'eau potable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Piloter les projets de développement, de réhabilitation et d'optimisation des réseaux</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Gérer les ressources humaines, matérielles et financières du service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conformité réglementaire et la performance environnementale des réseaux</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Coordonner les interventions avec les différents acteurs (collectivités, entreprises, usagers)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Élaborer et suivre les budgets d'investissement et de fonctionnement</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Gérer les situations de crise (débordements, pollutions accidentelles)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Représenter le service auprès des instances externes et des élus</a:t>
            </a:r>
          </a:p>
        </p:txBody>
      </p:sp>
      <p:sp>
        <p:nvSpPr>
          <p:cNvPr id="27" name="ZoneTexte 26">
            <a:extLst>
              <a:ext uri="{FF2B5EF4-FFF2-40B4-BE49-F238E27FC236}">
                <a16:creationId xmlns:a16="http://schemas.microsoft.com/office/drawing/2014/main" id="{C14B85C8-83F9-3C02-CCC5-8AC2CBD3BA86}"/>
              </a:ext>
            </a:extLst>
          </p:cNvPr>
          <p:cNvSpPr txBox="1"/>
          <p:nvPr/>
        </p:nvSpPr>
        <p:spPr>
          <a:xfrm>
            <a:off x="3263165" y="9943570"/>
            <a:ext cx="103334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réseau eau potable </a:t>
            </a: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378394"/>
            <a:ext cx="5849633" cy="37478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a:t>Le responsable réseau eau potable peut également encadrer l'activité de réseau d'assainissement</a:t>
            </a:r>
          </a:p>
        </p:txBody>
      </p:sp>
      <p:grpSp>
        <p:nvGrpSpPr>
          <p:cNvPr id="21" name="Groupe 20">
            <a:extLst>
              <a:ext uri="{FF2B5EF4-FFF2-40B4-BE49-F238E27FC236}">
                <a16:creationId xmlns:a16="http://schemas.microsoft.com/office/drawing/2014/main" id="{946D497B-FFBE-DA68-1025-2E0A582016A4}"/>
              </a:ext>
            </a:extLst>
          </p:cNvPr>
          <p:cNvGrpSpPr/>
          <p:nvPr/>
        </p:nvGrpSpPr>
        <p:grpSpPr>
          <a:xfrm>
            <a:off x="4066640" y="1730534"/>
            <a:ext cx="3227295" cy="3020986"/>
            <a:chOff x="4066640" y="1730534"/>
            <a:chExt cx="3227295" cy="3020986"/>
          </a:xfrm>
        </p:grpSpPr>
        <p:sp>
          <p:nvSpPr>
            <p:cNvPr id="23" name="Rectangle 22">
              <a:extLst>
                <a:ext uri="{FF2B5EF4-FFF2-40B4-BE49-F238E27FC236}">
                  <a16:creationId xmlns:a16="http://schemas.microsoft.com/office/drawing/2014/main" id="{BACE03E7-87DC-B6BF-DBA7-D1D16172C63F}"/>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BEFC52EB-7CCD-4F79-12DB-1F02EAD69C21}"/>
                </a:ext>
              </a:extLst>
            </p:cNvPr>
            <p:cNvPicPr>
              <a:picLocks noChangeAspect="1"/>
            </p:cNvPicPr>
            <p:nvPr/>
          </p:nvPicPr>
          <p:blipFill>
            <a:blip r:embed="rId2"/>
            <a:stretch>
              <a:fillRect/>
            </a:stretch>
          </p:blipFill>
          <p:spPr>
            <a:xfrm>
              <a:off x="4175145" y="1979764"/>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872C8F2C-C156-055E-CAFD-18CFE02A54ED}"/>
                </a:ext>
              </a:extLst>
            </p:cNvPr>
            <p:cNvPicPr>
              <a:picLocks noChangeAspect="1"/>
            </p:cNvPicPr>
            <p:nvPr/>
          </p:nvPicPr>
          <p:blipFill>
            <a:blip r:embed="rId3"/>
            <a:stretch>
              <a:fillRect/>
            </a:stretch>
          </p:blipFill>
          <p:spPr>
            <a:xfrm>
              <a:off x="4270395" y="2494576"/>
              <a:ext cx="317500" cy="317500"/>
            </a:xfrm>
            <a:prstGeom prst="rect">
              <a:avLst/>
            </a:prstGeom>
          </p:spPr>
        </p:pic>
        <p:pic>
          <p:nvPicPr>
            <p:cNvPr id="32" name="Image 31">
              <a:extLst>
                <a:ext uri="{FF2B5EF4-FFF2-40B4-BE49-F238E27FC236}">
                  <a16:creationId xmlns:a16="http://schemas.microsoft.com/office/drawing/2014/main" id="{1C66DA37-AE37-9BC5-9CCF-D8D273D9BC2C}"/>
                </a:ext>
              </a:extLst>
            </p:cNvPr>
            <p:cNvPicPr>
              <a:picLocks noChangeAspect="1"/>
            </p:cNvPicPr>
            <p:nvPr/>
          </p:nvPicPr>
          <p:blipFill>
            <a:blip r:embed="rId4"/>
            <a:stretch>
              <a:fillRect/>
            </a:stretch>
          </p:blipFill>
          <p:spPr>
            <a:xfrm>
              <a:off x="4295795" y="3095597"/>
              <a:ext cx="266700" cy="266700"/>
            </a:xfrm>
            <a:prstGeom prst="rect">
              <a:avLst/>
            </a:prstGeom>
          </p:spPr>
        </p:pic>
        <p:sp>
          <p:nvSpPr>
            <p:cNvPr id="33" name="Espace réservé du texte 27">
              <a:extLst>
                <a:ext uri="{FF2B5EF4-FFF2-40B4-BE49-F238E27FC236}">
                  <a16:creationId xmlns:a16="http://schemas.microsoft.com/office/drawing/2014/main" id="{D7D6D126-1FFD-7C3E-E55C-66E1DCBD72C0}"/>
                </a:ext>
              </a:extLst>
            </p:cNvPr>
            <p:cNvSpPr txBox="1">
              <a:spLocks/>
            </p:cNvSpPr>
            <p:nvPr/>
          </p:nvSpPr>
          <p:spPr>
            <a:xfrm>
              <a:off x="4683145" y="1730534"/>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5A80C0DF-F282-69A6-67B6-9402F2CE3C81}"/>
                </a:ext>
              </a:extLst>
            </p:cNvPr>
            <p:cNvSpPr txBox="1">
              <a:spLocks/>
            </p:cNvSpPr>
            <p:nvPr/>
          </p:nvSpPr>
          <p:spPr>
            <a:xfrm>
              <a:off x="4720566" y="2499050"/>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solidFill>
                    <a:srgbClr val="1B4851"/>
                  </a:solidFill>
                  <a:latin typeface="Mont SemiBold"/>
                </a:rPr>
                <a:t>Eau potable – Distribution</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0FC16D82-010B-2B65-0242-FFFEC51F4DAA}"/>
                </a:ext>
              </a:extLst>
            </p:cNvPr>
            <p:cNvSpPr txBox="1">
              <a:spLocks/>
            </p:cNvSpPr>
            <p:nvPr/>
          </p:nvSpPr>
          <p:spPr>
            <a:xfrm>
              <a:off x="4700745" y="3078905"/>
              <a:ext cx="2440698"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Responsable de </a:t>
              </a:r>
              <a:r>
                <a:rPr lang="fr-FR" sz="1200" dirty="0" err="1">
                  <a:solidFill>
                    <a:srgbClr val="1B4851"/>
                  </a:solidFill>
                  <a:latin typeface="Mont SemiBold"/>
                </a:rPr>
                <a:t>résea</a:t>
              </a:r>
              <a:r>
                <a:rPr lang="fr-FR" sz="1200" dirty="0">
                  <a:solidFill>
                    <a:srgbClr val="1B4851"/>
                  </a:solidFill>
                  <a:latin typeface="Mont SemiBold"/>
                </a:rPr>
                <a:t> eau potable </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Chef de réseau eau potable</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180E9A83-840B-27E5-2DD6-65DA70BFEFE1}"/>
                </a:ext>
              </a:extLst>
            </p:cNvPr>
            <p:cNvPicPr>
              <a:picLocks noChangeAspect="1"/>
            </p:cNvPicPr>
            <p:nvPr/>
          </p:nvPicPr>
          <p:blipFill>
            <a:blip r:embed="rId4"/>
            <a:stretch>
              <a:fillRect/>
            </a:stretch>
          </p:blipFill>
          <p:spPr>
            <a:xfrm>
              <a:off x="4295796" y="4125342"/>
              <a:ext cx="266700" cy="266700"/>
            </a:xfrm>
            <a:prstGeom prst="rect">
              <a:avLst/>
            </a:prstGeom>
          </p:spPr>
        </p:pic>
        <p:sp>
          <p:nvSpPr>
            <p:cNvPr id="38" name="Espace réservé du texte 27">
              <a:extLst>
                <a:ext uri="{FF2B5EF4-FFF2-40B4-BE49-F238E27FC236}">
                  <a16:creationId xmlns:a16="http://schemas.microsoft.com/office/drawing/2014/main" id="{5B74EC56-FF18-9557-D79E-DA4FE7F94836}"/>
                </a:ext>
              </a:extLst>
            </p:cNvPr>
            <p:cNvSpPr txBox="1">
              <a:spLocks/>
            </p:cNvSpPr>
            <p:nvPr/>
          </p:nvSpPr>
          <p:spPr>
            <a:xfrm>
              <a:off x="4683709" y="4011467"/>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K2302 – Management et inspection en environnement urbain</a:t>
              </a:r>
              <a:endParaRPr lang="fr-FR" sz="1200" dirty="0">
                <a:solidFill>
                  <a:srgbClr val="3C3C3B"/>
                </a:solidFill>
                <a:effectLst/>
                <a:latin typeface="Mont SemiBold"/>
              </a:endParaRPr>
            </a:p>
          </p:txBody>
        </p:sp>
      </p:grpSp>
      <p:sp>
        <p:nvSpPr>
          <p:cNvPr id="39" name="Espace réservé du texte 4">
            <a:extLst>
              <a:ext uri="{FF2B5EF4-FFF2-40B4-BE49-F238E27FC236}">
                <a16:creationId xmlns:a16="http://schemas.microsoft.com/office/drawing/2014/main" id="{14D355C6-5DB9-463E-6F04-818704A0F2EE}"/>
              </a:ext>
            </a:extLst>
          </p:cNvPr>
          <p:cNvSpPr txBox="1">
            <a:spLocks/>
          </p:cNvSpPr>
          <p:nvPr/>
        </p:nvSpPr>
        <p:spPr>
          <a:xfrm>
            <a:off x="661873" y="7930987"/>
            <a:ext cx="5214729" cy="337122"/>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56" name="Espace réservé pour une image  40" descr="Une image contenant habits, personne, plein air, Col bleu&#10;&#10;Description générée automatiquement">
            <a:extLst>
              <a:ext uri="{FF2B5EF4-FFF2-40B4-BE49-F238E27FC236}">
                <a16:creationId xmlns:a16="http://schemas.microsoft.com/office/drawing/2014/main" id="{97CFB925-5364-5E2F-BF0F-C5C7EEEF1701}"/>
              </a:ext>
            </a:extLst>
          </p:cNvPr>
          <p:cNvPicPr>
            <a:picLocks noChangeAspect="1"/>
          </p:cNvPicPr>
          <p:nvPr/>
        </p:nvPicPr>
        <p:blipFill>
          <a:blip r:embed="rId5"/>
          <a:srcRect t="967" b="967"/>
          <a:stretch>
            <a:fillRect/>
          </a:stretch>
        </p:blipFill>
        <p:spPr>
          <a:xfrm>
            <a:off x="628650" y="649288"/>
            <a:ext cx="1440535" cy="938212"/>
          </a:xfrm>
          <a:prstGeom prst="rect">
            <a:avLst/>
          </a:prstGeom>
        </p:spPr>
      </p:pic>
      <p:pic>
        <p:nvPicPr>
          <p:cNvPr id="57" name="Espace réservé pour une image  47" descr="Une image contenant personne, habits, vêtements de travail, Col bleu&#10;&#10;Description générée automatiquement">
            <a:extLst>
              <a:ext uri="{FF2B5EF4-FFF2-40B4-BE49-F238E27FC236}">
                <a16:creationId xmlns:a16="http://schemas.microsoft.com/office/drawing/2014/main" id="{C2959004-6F43-C680-B048-E42B292C943E}"/>
              </a:ext>
            </a:extLst>
          </p:cNvPr>
          <p:cNvPicPr>
            <a:picLocks noChangeAspect="1"/>
          </p:cNvPicPr>
          <p:nvPr/>
        </p:nvPicPr>
        <p:blipFill>
          <a:blip r:embed="rId6"/>
          <a:srcRect l="30292" r="30292"/>
          <a:stretch>
            <a:fillRect/>
          </a:stretch>
        </p:blipFill>
        <p:spPr>
          <a:xfrm>
            <a:off x="4624891" y="656551"/>
            <a:ext cx="686154" cy="938212"/>
          </a:xfrm>
          <a:prstGeom prst="rect">
            <a:avLst/>
          </a:prstGeom>
        </p:spPr>
      </p:pic>
      <p:pic>
        <p:nvPicPr>
          <p:cNvPr id="58" name="Espace réservé pour une image  45" descr="Une image contenant habits, personne, ciel, plein air&#10;&#10;Description générée automatiquement">
            <a:extLst>
              <a:ext uri="{FF2B5EF4-FFF2-40B4-BE49-F238E27FC236}">
                <a16:creationId xmlns:a16="http://schemas.microsoft.com/office/drawing/2014/main" id="{E8E836A1-3589-829F-3A96-BD18E4DC69AA}"/>
              </a:ext>
            </a:extLst>
          </p:cNvPr>
          <p:cNvPicPr>
            <a:picLocks noChangeAspect="1"/>
          </p:cNvPicPr>
          <p:nvPr/>
        </p:nvPicPr>
        <p:blipFill>
          <a:blip r:embed="rId7"/>
          <a:srcRect l="6685" r="6685"/>
          <a:stretch>
            <a:fillRect/>
          </a:stretch>
        </p:blipFill>
        <p:spPr>
          <a:xfrm>
            <a:off x="3027267" y="654830"/>
            <a:ext cx="1447028" cy="938212"/>
          </a:xfrm>
          <a:prstGeom prst="rect">
            <a:avLst/>
          </a:prstGeom>
        </p:spPr>
      </p:pic>
      <p:pic>
        <p:nvPicPr>
          <p:cNvPr id="59" name="Espace réservé pour une image  11" descr="Une image contenant plein air, route, habits, roue&#10;&#10;Description générée automatiquement">
            <a:extLst>
              <a:ext uri="{FF2B5EF4-FFF2-40B4-BE49-F238E27FC236}">
                <a16:creationId xmlns:a16="http://schemas.microsoft.com/office/drawing/2014/main" id="{003AA705-254F-2B7A-8D04-0360D3F6C49E}"/>
              </a:ext>
            </a:extLst>
          </p:cNvPr>
          <p:cNvPicPr>
            <a:picLocks noChangeAspect="1"/>
          </p:cNvPicPr>
          <p:nvPr/>
        </p:nvPicPr>
        <p:blipFill>
          <a:blip r:embed="rId8"/>
          <a:srcRect t="1154" b="1154"/>
          <a:stretch>
            <a:fillRect/>
          </a:stretch>
        </p:blipFill>
        <p:spPr>
          <a:xfrm>
            <a:off x="5461643" y="655817"/>
            <a:ext cx="1439604" cy="938212"/>
          </a:xfrm>
          <a:prstGeom prst="rect">
            <a:avLst/>
          </a:prstGeom>
        </p:spPr>
      </p:pic>
      <p:pic>
        <p:nvPicPr>
          <p:cNvPr id="60" name="Espace réservé pour une image  16" descr="Une image contenant habits, personne, plein air, Col bleu&#10;&#10;Description générée automatiquement">
            <a:extLst>
              <a:ext uri="{FF2B5EF4-FFF2-40B4-BE49-F238E27FC236}">
                <a16:creationId xmlns:a16="http://schemas.microsoft.com/office/drawing/2014/main" id="{42901A7B-8F78-CC10-A400-22E0CC51A3BD}"/>
              </a:ext>
            </a:extLst>
          </p:cNvPr>
          <p:cNvPicPr>
            <a:picLocks noChangeAspect="1"/>
          </p:cNvPicPr>
          <p:nvPr/>
        </p:nvPicPr>
        <p:blipFill>
          <a:blip r:embed="rId9"/>
          <a:srcRect t="2392" b="2392"/>
          <a:stretch>
            <a:fillRect/>
          </a:stretch>
        </p:blipFill>
        <p:spPr>
          <a:xfrm>
            <a:off x="2219781" y="654830"/>
            <a:ext cx="656890" cy="938212"/>
          </a:xfrm>
          <a:prstGeom prst="rect">
            <a:avLst/>
          </a:prstGeo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A365F400-5295-2856-E379-AD6291F0777B}"/>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C4005766-C654-F94D-6676-B81CD7E4F204}"/>
              </a:ext>
            </a:extLst>
          </p:cNvPr>
          <p:cNvSpPr>
            <a:spLocks noGrp="1"/>
          </p:cNvSpPr>
          <p:nvPr>
            <p:ph type="body" sz="quarter" idx="27"/>
          </p:nvPr>
        </p:nvSpPr>
        <p:spPr>
          <a:xfrm>
            <a:off x="652497" y="679932"/>
            <a:ext cx="6290796" cy="243808"/>
          </a:xfrm>
        </p:spPr>
        <p:txBody>
          <a:bodyPr/>
          <a:lstStyle/>
          <a:p>
            <a:r>
              <a:rPr lang="fr-FR"/>
              <a:t>Compétences</a:t>
            </a:r>
          </a:p>
        </p:txBody>
      </p:sp>
      <p:sp>
        <p:nvSpPr>
          <p:cNvPr id="60" name="ZoneTexte 59">
            <a:extLst>
              <a:ext uri="{FF2B5EF4-FFF2-40B4-BE49-F238E27FC236}">
                <a16:creationId xmlns:a16="http://schemas.microsoft.com/office/drawing/2014/main" id="{2305DF84-03B0-D309-53B7-6118DCFFA6C7}"/>
              </a:ext>
            </a:extLst>
          </p:cNvPr>
          <p:cNvSpPr txBox="1"/>
          <p:nvPr/>
        </p:nvSpPr>
        <p:spPr>
          <a:xfrm>
            <a:off x="3263165" y="9943570"/>
            <a:ext cx="103334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réseau eau potable </a:t>
            </a:r>
          </a:p>
        </p:txBody>
      </p:sp>
      <p:sp>
        <p:nvSpPr>
          <p:cNvPr id="11" name="Rectangle 10">
            <a:extLst>
              <a:ext uri="{FF2B5EF4-FFF2-40B4-BE49-F238E27FC236}">
                <a16:creationId xmlns:a16="http://schemas.microsoft.com/office/drawing/2014/main" id="{53740327-3A02-59B0-8A5D-C9F1299FF627}"/>
              </a:ext>
            </a:extLst>
          </p:cNvPr>
          <p:cNvSpPr/>
          <p:nvPr/>
        </p:nvSpPr>
        <p:spPr>
          <a:xfrm>
            <a:off x="662940" y="1108722"/>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rgbClr val="563089"/>
                </a:solidFill>
                <a:latin typeface="Mont Bold" panose="00000900000000000000"/>
              </a:rPr>
              <a:t>Piloter la gestion du réseau d’eau potable</a:t>
            </a:r>
          </a:p>
          <a:p>
            <a:r>
              <a:rPr lang="fr-FR" sz="800" b="1" i="1">
                <a:solidFill>
                  <a:schemeClr val="tx1"/>
                </a:solidFill>
                <a:latin typeface="Mont SemiBold Italic"/>
              </a:rPr>
              <a:t>(Correspondance ROME :  Piloter un projet, une activité)</a:t>
            </a:r>
          </a:p>
        </p:txBody>
      </p:sp>
      <p:sp>
        <p:nvSpPr>
          <p:cNvPr id="13" name="Rectangle 12">
            <a:extLst>
              <a:ext uri="{FF2B5EF4-FFF2-40B4-BE49-F238E27FC236}">
                <a16:creationId xmlns:a16="http://schemas.microsoft.com/office/drawing/2014/main" id="{A16566CA-86D5-0F37-8321-9C7B4CD47925}"/>
              </a:ext>
            </a:extLst>
          </p:cNvPr>
          <p:cNvSpPr/>
          <p:nvPr/>
        </p:nvSpPr>
        <p:spPr>
          <a:xfrm>
            <a:off x="662940" y="4367335"/>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rgbClr val="563089"/>
                </a:solidFill>
                <a:latin typeface="Mont Bold" panose="00000900000000000000"/>
              </a:rPr>
              <a:t>Animer, coordonner une équipe</a:t>
            </a:r>
          </a:p>
          <a:p>
            <a:r>
              <a:rPr lang="fr-FR" sz="800" b="1" i="1">
                <a:solidFill>
                  <a:schemeClr val="tx1"/>
                </a:solidFill>
                <a:latin typeface="Mont SemiBold Italic"/>
              </a:rPr>
              <a:t>(Correspondance ROME :  Animer, coordonner une équipe)</a:t>
            </a:r>
          </a:p>
        </p:txBody>
      </p:sp>
      <p:cxnSp>
        <p:nvCxnSpPr>
          <p:cNvPr id="15" name="Connecteur droit 14">
            <a:extLst>
              <a:ext uri="{FF2B5EF4-FFF2-40B4-BE49-F238E27FC236}">
                <a16:creationId xmlns:a16="http://schemas.microsoft.com/office/drawing/2014/main" id="{52734390-1782-0691-72CF-039078694F70}"/>
              </a:ext>
            </a:extLst>
          </p:cNvPr>
          <p:cNvCxnSpPr>
            <a:cxnSpLocks/>
          </p:cNvCxnSpPr>
          <p:nvPr/>
        </p:nvCxnSpPr>
        <p:spPr>
          <a:xfrm>
            <a:off x="696035" y="599938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A06D815-83FC-BF0A-DD14-E6608059F1E4}"/>
              </a:ext>
            </a:extLst>
          </p:cNvPr>
          <p:cNvSpPr/>
          <p:nvPr/>
        </p:nvSpPr>
        <p:spPr>
          <a:xfrm>
            <a:off x="662940" y="6388079"/>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Prévenir les risques professionnels, sanitaires et environnementaux</a:t>
            </a:r>
          </a:p>
          <a:p>
            <a:r>
              <a:rPr lang="fr-FR" sz="800" b="1" i="1">
                <a:solidFill>
                  <a:schemeClr val="tx1"/>
                </a:solidFill>
                <a:latin typeface="Mont SemiBold Italic"/>
              </a:rPr>
              <a:t>(Correspondance ROME :  Piloter la gestion des risques / Gérer une situation d’urgence)</a:t>
            </a:r>
          </a:p>
        </p:txBody>
      </p:sp>
      <p:cxnSp>
        <p:nvCxnSpPr>
          <p:cNvPr id="18" name="Connecteur droit 17">
            <a:extLst>
              <a:ext uri="{FF2B5EF4-FFF2-40B4-BE49-F238E27FC236}">
                <a16:creationId xmlns:a16="http://schemas.microsoft.com/office/drawing/2014/main" id="{4BE03084-FA78-565B-5852-15C15F032145}"/>
              </a:ext>
            </a:extLst>
          </p:cNvPr>
          <p:cNvCxnSpPr>
            <a:cxnSpLocks/>
          </p:cNvCxnSpPr>
          <p:nvPr/>
        </p:nvCxnSpPr>
        <p:spPr>
          <a:xfrm>
            <a:off x="696035" y="783053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646F37E-4774-06FB-519B-187EA432A8ED}"/>
              </a:ext>
            </a:extLst>
          </p:cNvPr>
          <p:cNvCxnSpPr>
            <a:cxnSpLocks/>
          </p:cNvCxnSpPr>
          <p:nvPr/>
        </p:nvCxnSpPr>
        <p:spPr>
          <a:xfrm>
            <a:off x="662940" y="403538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 name="Espace réservé du texte 5">
            <a:extLst>
              <a:ext uri="{FF2B5EF4-FFF2-40B4-BE49-F238E27FC236}">
                <a16:creationId xmlns:a16="http://schemas.microsoft.com/office/drawing/2014/main" id="{CB54EFD0-AFC1-4CA3-7344-C4FC231ED73B}"/>
              </a:ext>
            </a:extLst>
          </p:cNvPr>
          <p:cNvSpPr txBox="1">
            <a:spLocks/>
          </p:cNvSpPr>
          <p:nvPr/>
        </p:nvSpPr>
        <p:spPr>
          <a:xfrm>
            <a:off x="652497" y="1547140"/>
            <a:ext cx="6203720" cy="169755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la performance des infrastructures de collecte, de transport et de distribution de l’eau en encadrant la mise en œuvre du service et organisant la réfection, le remplacement et la mise en service de nouveaux réseaux ou de nouveaux raccordements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Piloter le budget sur son périmètre en suivant les indicateurs de performance permettant d’en assurer la rentabilité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Planifier l’exploitation en tenant compte des contraintes de disponibilité des réseaux et des moyens humains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Participer à la valorisation commerciale de l’activité en assurant la bonne mise en œuvre des contrats de délégation de service public ou de prestation de service et en apportant une expertise technique lors des négociations avec les collectivités clientes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Interagir avec les autorités de contrôle (Agence de l'Eau, ARS, Inspection du travail) dans le cadre des contrôles de conformité des activités et des conditions de travail</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les relations avec les fournisseurs, les prestataires et les sous-traitants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Piloter des projets d’amélioration continue, de mise en conformité ou de création de nouveaux réseaux ou de nouveaux branchements</a:t>
            </a:r>
          </a:p>
        </p:txBody>
      </p:sp>
      <p:sp>
        <p:nvSpPr>
          <p:cNvPr id="3" name="Espace réservé du texte 5">
            <a:extLst>
              <a:ext uri="{FF2B5EF4-FFF2-40B4-BE49-F238E27FC236}">
                <a16:creationId xmlns:a16="http://schemas.microsoft.com/office/drawing/2014/main" id="{742AF5C5-7A1E-25F6-6548-1322E35A07EC}"/>
              </a:ext>
            </a:extLst>
          </p:cNvPr>
          <p:cNvSpPr txBox="1">
            <a:spLocks/>
          </p:cNvSpPr>
          <p:nvPr/>
        </p:nvSpPr>
        <p:spPr>
          <a:xfrm>
            <a:off x="701256" y="4837178"/>
            <a:ext cx="6218757" cy="128643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Encadrer les équipes en assurant un management bienveillant et efficace et en faisant vivre les démarches de l’entreprise en matière de Qualité de Vie et Conditions de Travail (QVCT)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Optimiser l’allocation des moyens humains en fonction des priorités opérationnelles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Motiver les collaborateurs pour atteindre les objectifs de performance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Accompagner le parcours professionnel des collaborateurs en favorisant le développement de leurs compétences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Collaborer avec les professionnels des ressources humaines pour la mise en œuvre des recrutements, du plan de développement des compétences et des politiques RH de l’entreprise</a:t>
            </a:r>
          </a:p>
        </p:txBody>
      </p:sp>
      <p:sp>
        <p:nvSpPr>
          <p:cNvPr id="4" name="Espace réservé du texte 5">
            <a:extLst>
              <a:ext uri="{FF2B5EF4-FFF2-40B4-BE49-F238E27FC236}">
                <a16:creationId xmlns:a16="http://schemas.microsoft.com/office/drawing/2014/main" id="{E664BE13-3E02-310E-CAC8-0F39611CEE9C}"/>
              </a:ext>
            </a:extLst>
          </p:cNvPr>
          <p:cNvSpPr txBox="1">
            <a:spLocks/>
          </p:cNvSpPr>
          <p:nvPr/>
        </p:nvSpPr>
        <p:spPr>
          <a:xfrm>
            <a:off x="696036" y="6842381"/>
            <a:ext cx="6223978" cy="157651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Élaborer des règles et procédures de Qualité, Hygiène, Sécurité, Santé et Environnement (QHSSE)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Former les équipes aux bonnes pratiques et aux procédures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l’application par les équipes des réglementations en matière d’environnement, de santé et d’hygiène applicables aux activités d’exploitation et de maintenance des réseaux d’eau</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les situations d’urgences en cas d’incidents techniques ou d’imprévus (fuites, baisse de pression, contamination de l’eau…)</a:t>
            </a:r>
          </a:p>
        </p:txBody>
      </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bureau et sur le terrain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Déplacements sur le territoire d'intervention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effectLst/>
                <a:latin typeface="Mont" panose="00000700000000000000" pitchFamily="50" charset="0"/>
              </a:rPr>
              <a:t>Gestion de situations de crise nécessitant </a:t>
            </a:r>
            <a:r>
              <a:rPr lang="fr-FR" sz="1000" b="0" dirty="0">
                <a:solidFill>
                  <a:srgbClr val="1B4851"/>
                </a:solidFill>
                <a:latin typeface="Mont" panose="00000700000000000000" pitchFamily="50" charset="0"/>
              </a:rPr>
              <a:t>une aisance relationnelle et une bonne capacité à gérer ses émotions</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2802553" y="5438488"/>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de secteur</a:t>
            </a:r>
          </a:p>
          <a:p>
            <a:pPr>
              <a:lnSpc>
                <a:spcPct val="200000"/>
              </a:lnSpc>
            </a:pPr>
            <a:endParaRPr lang="fr-FR" sz="1000" b="0" dirty="0">
              <a:solidFill>
                <a:srgbClr val="1B4851"/>
              </a:solidFill>
              <a:latin typeface="Mont" panose="00000700000000000000" pitchFamily="50" charset="0"/>
            </a:endParaRPr>
          </a:p>
          <a:p>
            <a:pPr>
              <a:lnSpc>
                <a:spcPct val="200000"/>
              </a:lnSpc>
            </a:pPr>
            <a:r>
              <a:rPr lang="fr-FR" sz="1000" b="0" dirty="0">
                <a:solidFill>
                  <a:srgbClr val="1B4851"/>
                </a:solidFill>
                <a:latin typeface="Mont" panose="00000700000000000000" pitchFamily="50" charset="0"/>
              </a:rPr>
              <a:t>Responsable d'agence</a:t>
            </a:r>
            <a:endParaRPr lang="fr-FR" dirty="0"/>
          </a:p>
        </p:txBody>
      </p:sp>
      <p:sp>
        <p:nvSpPr>
          <p:cNvPr id="3" name="ZoneTexte 2">
            <a:extLst>
              <a:ext uri="{FF2B5EF4-FFF2-40B4-BE49-F238E27FC236}">
                <a16:creationId xmlns:a16="http://schemas.microsoft.com/office/drawing/2014/main" id="{BCE496E6-4D77-7487-DF0A-181AA9C76231}"/>
              </a:ext>
            </a:extLst>
          </p:cNvPr>
          <p:cNvSpPr txBox="1"/>
          <p:nvPr/>
        </p:nvSpPr>
        <p:spPr>
          <a:xfrm>
            <a:off x="3263165" y="9943570"/>
            <a:ext cx="103334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réseau eau potable </a:t>
            </a:r>
          </a:p>
        </p:txBody>
      </p:sp>
      <p:pic>
        <p:nvPicPr>
          <p:cNvPr id="7" name="Graphique 6" descr="Ascenseur montant avec un remplissage uni">
            <a:extLst>
              <a:ext uri="{FF2B5EF4-FFF2-40B4-BE49-F238E27FC236}">
                <a16:creationId xmlns:a16="http://schemas.microsoft.com/office/drawing/2014/main" id="{3989F30B-FFE8-5EBE-CB8E-B638D4DB5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899" y="5316776"/>
            <a:ext cx="1751269" cy="1751269"/>
          </a:xfrm>
          <a:prstGeom prst="rect">
            <a:avLst/>
          </a:prstGeom>
        </p:spPr>
      </p:pic>
      <p:sp>
        <p:nvSpPr>
          <p:cNvPr id="8" name="Espace réservé du texte 20">
            <a:extLst>
              <a:ext uri="{FF2B5EF4-FFF2-40B4-BE49-F238E27FC236}">
                <a16:creationId xmlns:a16="http://schemas.microsoft.com/office/drawing/2014/main" id="{92DB2A4D-DC7F-A473-9690-2EF14D1004FC}"/>
              </a:ext>
            </a:extLst>
          </p:cNvPr>
          <p:cNvSpPr txBox="1">
            <a:spLocks/>
          </p:cNvSpPr>
          <p:nvPr/>
        </p:nvSpPr>
        <p:spPr>
          <a:xfrm>
            <a:off x="677853" y="4821749"/>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
        <p:nvSpPr>
          <p:cNvPr id="11" name="Espace réservé du texte 8">
            <a:extLst>
              <a:ext uri="{FF2B5EF4-FFF2-40B4-BE49-F238E27FC236}">
                <a16:creationId xmlns:a16="http://schemas.microsoft.com/office/drawing/2014/main" id="{682BCE9F-B8F2-2C45-1CE8-7E21F4D063FC}"/>
              </a:ext>
            </a:extLst>
          </p:cNvPr>
          <p:cNvSpPr txBox="1">
            <a:spLocks/>
          </p:cNvSpPr>
          <p:nvPr/>
        </p:nvSpPr>
        <p:spPr>
          <a:xfrm>
            <a:off x="657588" y="3082434"/>
            <a:ext cx="6290796" cy="654202"/>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 Génie des procédés pour l'environnement </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 systèmes automatisés, réseaux et informatique industrielle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 Protection de l’environnement, spécialité Gestion des eaux urbaines et rurales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Génie mécanique et productique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Génie biologique : Sciences de l’environnement et écotechnologies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Diplômes d'ingénieurs spécialisés en génie de l'eau, hydraulique urbaine ou environnement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Master Sciences de l’eau</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b="17925"/>
          <a:stretch/>
        </p:blipFill>
        <p:spPr>
          <a:xfrm>
            <a:off x="562959" y="3006730"/>
            <a:ext cx="711200" cy="547229"/>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09497" y="4734330"/>
            <a:ext cx="3044389" cy="1593466"/>
          </a:xfrm>
        </p:spPr>
        <p:txBody>
          <a:bodyPr/>
          <a:lstStyle/>
          <a:p>
            <a:pPr>
              <a:spcBef>
                <a:spcPts val="0"/>
              </a:spcBef>
            </a:pPr>
            <a:r>
              <a:rPr lang="fr-FR" sz="100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Renforcement des normes environnementales et sanitaires</a:t>
            </a:r>
          </a:p>
          <a:p>
            <a:pPr marL="171450" indent="-171450" algn="l">
              <a:spcBef>
                <a:spcPts val="0"/>
              </a:spcBef>
              <a:buFont typeface="Arial" panose="020B0604020202020204" pitchFamily="34" charset="0"/>
              <a:buChar char="•"/>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Évolution de la réglementation sur la gestion des eaux pluviales urbaines</a:t>
            </a:r>
          </a:p>
          <a:p>
            <a:pPr marL="171450" indent="-171450" algn="l">
              <a:spcBef>
                <a:spcPts val="0"/>
              </a:spcBef>
              <a:buFont typeface="Arial" panose="020B0604020202020204" pitchFamily="34" charset="0"/>
              <a:buChar char="•"/>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Développement des exigences en matière de transparence et de </a:t>
            </a:r>
            <a:r>
              <a:rPr lang="fr-FR" sz="1000" b="0" err="1">
                <a:latin typeface="Mont Bold" panose="00000900000000000000" pitchFamily="50" charset="0"/>
              </a:rPr>
              <a:t>reporting</a:t>
            </a:r>
            <a:endParaRPr lang="fr-FR" sz="1000" b="0">
              <a:latin typeface="Mont Bold" panose="00000900000000000000" pitchFamily="50" charset="0"/>
            </a:endParaRP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1" y="4734330"/>
            <a:ext cx="3155040" cy="974884"/>
          </a:xfrm>
        </p:spPr>
        <p:txBody>
          <a:bodyPr/>
          <a:lstStyle/>
          <a:p>
            <a:pPr>
              <a:spcBef>
                <a:spcPts val="0"/>
              </a:spcBef>
            </a:pPr>
            <a:r>
              <a:rPr lang="fr-FR" sz="1000">
                <a:solidFill>
                  <a:schemeClr val="accent2"/>
                </a:solidFill>
                <a:latin typeface="Mont Bold" panose="00000900000000000000" pitchFamily="50" charset="0"/>
              </a:rPr>
              <a:t>DONNEURS D’ORDRE</a:t>
            </a:r>
          </a:p>
          <a:p>
            <a:pPr>
              <a:spcBef>
                <a:spcPts val="0"/>
              </a:spcBef>
            </a:pPr>
            <a:endParaRPr lang="fr-FR" sz="11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Exigence accrue de performance et d'optimisation des coûts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Demande de solutions innovantes pour la gestion patrimoniale des réseaux</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en matière de résilience face au changement climatique</a:t>
            </a:r>
            <a:endParaRPr lang="fr-FR">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4" y="7506497"/>
            <a:ext cx="3150001" cy="1879839"/>
          </a:xfrm>
        </p:spPr>
        <p:txBody>
          <a:bodyPr/>
          <a:lstStyle/>
          <a:p>
            <a:pPr>
              <a:lnSpc>
                <a:spcPct val="110000"/>
              </a:lnSpc>
            </a:pPr>
            <a:r>
              <a:rPr lang="fr-FR" sz="1000">
                <a:solidFill>
                  <a:schemeClr val="accent2"/>
                </a:solidFill>
                <a:latin typeface="Mont Bold" panose="00000900000000000000" pitchFamily="50" charset="0"/>
              </a:rPr>
              <a:t>TECHNOLOGIQUES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Déploiement de systèmes de gestion intelligents des réseaux</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Utilisation croissante de la modélisation hydraulique et des outils SIG</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Développement de technologies de réhabilitation sans tranchée</a:t>
            </a:r>
            <a:endParaRPr lang="fr-FR">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506497"/>
            <a:ext cx="3150000" cy="1389420"/>
          </a:xfrm>
        </p:spPr>
        <p:txBody>
          <a:bodyPr/>
          <a:lstStyle/>
          <a:p>
            <a:pPr marL="0" indent="0" algn="ctr">
              <a:lnSpc>
                <a:spcPct val="110000"/>
              </a:lnSpc>
              <a:buNone/>
            </a:pPr>
            <a:r>
              <a:rPr lang="fr-FR" sz="1000">
                <a:solidFill>
                  <a:schemeClr val="accent2"/>
                </a:solidFill>
                <a:latin typeface="Mont Bold" panose="00000900000000000000" pitchFamily="50" charset="0"/>
              </a:rPr>
              <a:t>SOCIÉTALES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Sensibilisation croissante aux enjeux de préservation des milieux aquatiques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Préoccupations liées à l'économie circulaire et à la valorisation des eaux usées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en matière de concertation et de participation citoyenne</a:t>
            </a:r>
            <a:endParaRPr lang="fr-FR"/>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53797" y="3654863"/>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811646" y="6907982"/>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A79B"/>
                </a:solidFill>
                <a:latin typeface="Mont Bold" panose="00000900000000000000" pitchFamily="50" charset="0"/>
              </a:rPr>
              <a:t>Chiffres clés</a:t>
            </a:r>
            <a:endParaRPr lang="fr-FR" sz="180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120368" y="3088495"/>
            <a:ext cx="6011608" cy="400110"/>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Stable : </a:t>
            </a:r>
            <a:r>
              <a:rPr lang="fr-FR" sz="1000" dirty="0">
                <a:solidFill>
                  <a:schemeClr val="accent3"/>
                </a:solidFill>
                <a:latin typeface="Mont Bold" panose="00000900000000000000" pitchFamily="50" charset="0"/>
                <a:cs typeface="Segoe UI Light" panose="020B0502040204020203" pitchFamily="34" charset="0"/>
              </a:rPr>
              <a:t> Le renforcement global des équipes d'entretien des réseaux d'eau potable génère des besoins croissants de pilotage et d'encadrement de l'activité</a:t>
            </a:r>
            <a:endParaRPr lang="fr-FR" sz="1000" b="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325119" y="6885030"/>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35614" y="4124938"/>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18305" y="4105683"/>
            <a:ext cx="455017" cy="453928"/>
          </a:xfrm>
          <a:prstGeom prst="rect">
            <a:avLst/>
          </a:prstGeom>
        </p:spPr>
      </p:pic>
      <p:sp>
        <p:nvSpPr>
          <p:cNvPr id="5" name="ZoneTexte 4">
            <a:extLst>
              <a:ext uri="{FF2B5EF4-FFF2-40B4-BE49-F238E27FC236}">
                <a16:creationId xmlns:a16="http://schemas.microsoft.com/office/drawing/2014/main" id="{59BA1270-30AF-DD15-76F7-5C43EA6E5B17}"/>
              </a:ext>
            </a:extLst>
          </p:cNvPr>
          <p:cNvSpPr txBox="1"/>
          <p:nvPr/>
        </p:nvSpPr>
        <p:spPr>
          <a:xfrm>
            <a:off x="3263165" y="9943570"/>
            <a:ext cx="1033345"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réseau eau potable </a:t>
            </a:r>
          </a:p>
        </p:txBody>
      </p:sp>
      <p:sp>
        <p:nvSpPr>
          <p:cNvPr id="2" name="ZoneTexte 1">
            <a:extLst>
              <a:ext uri="{FF2B5EF4-FFF2-40B4-BE49-F238E27FC236}">
                <a16:creationId xmlns:a16="http://schemas.microsoft.com/office/drawing/2014/main" id="{3686BCC8-0703-A107-D0DE-87C10A24D7FE}"/>
              </a:ext>
            </a:extLst>
          </p:cNvPr>
          <p:cNvSpPr txBox="1"/>
          <p:nvPr/>
        </p:nvSpPr>
        <p:spPr>
          <a:xfrm>
            <a:off x="385020" y="1285892"/>
            <a:ext cx="1122181"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Salariés  exerçant ce métier en 2023</a:t>
            </a:r>
          </a:p>
        </p:txBody>
      </p:sp>
      <p:sp>
        <p:nvSpPr>
          <p:cNvPr id="7" name="ZoneTexte 6">
            <a:extLst>
              <a:ext uri="{FF2B5EF4-FFF2-40B4-BE49-F238E27FC236}">
                <a16:creationId xmlns:a16="http://schemas.microsoft.com/office/drawing/2014/main" id="{3321A769-C7A1-FF96-1F5E-B89D3B138800}"/>
              </a:ext>
            </a:extLst>
          </p:cNvPr>
          <p:cNvSpPr txBox="1"/>
          <p:nvPr/>
        </p:nvSpPr>
        <p:spPr>
          <a:xfrm>
            <a:off x="1411161" y="1248930"/>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9" name="ZoneTexte 8">
            <a:extLst>
              <a:ext uri="{FF2B5EF4-FFF2-40B4-BE49-F238E27FC236}">
                <a16:creationId xmlns:a16="http://schemas.microsoft.com/office/drawing/2014/main" id="{B844E417-BD24-6F41-AAC3-32FDEAD7118E}"/>
              </a:ext>
            </a:extLst>
          </p:cNvPr>
          <p:cNvSpPr txBox="1"/>
          <p:nvPr/>
        </p:nvSpPr>
        <p:spPr>
          <a:xfrm>
            <a:off x="2721849" y="1108708"/>
            <a:ext cx="1352963"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11" name="ZoneTexte 10">
            <a:extLst>
              <a:ext uri="{FF2B5EF4-FFF2-40B4-BE49-F238E27FC236}">
                <a16:creationId xmlns:a16="http://schemas.microsoft.com/office/drawing/2014/main" id="{302C6E30-6310-4193-CD29-DE61CF180917}"/>
              </a:ext>
            </a:extLst>
          </p:cNvPr>
          <p:cNvSpPr txBox="1"/>
          <p:nvPr/>
        </p:nvSpPr>
        <p:spPr>
          <a:xfrm>
            <a:off x="3952842" y="1224714"/>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4" name="ZoneTexte 13">
            <a:extLst>
              <a:ext uri="{FF2B5EF4-FFF2-40B4-BE49-F238E27FC236}">
                <a16:creationId xmlns:a16="http://schemas.microsoft.com/office/drawing/2014/main" id="{CD5D7BF6-DDB3-D7B9-B568-CD0F823E67D0}"/>
              </a:ext>
            </a:extLst>
          </p:cNvPr>
          <p:cNvSpPr txBox="1"/>
          <p:nvPr/>
        </p:nvSpPr>
        <p:spPr>
          <a:xfrm>
            <a:off x="5033199" y="1109924"/>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5" name="Image 14">
            <a:extLst>
              <a:ext uri="{FF2B5EF4-FFF2-40B4-BE49-F238E27FC236}">
                <a16:creationId xmlns:a16="http://schemas.microsoft.com/office/drawing/2014/main" id="{C5D00AC3-4B10-FF8F-AA26-5BD7125B5499}"/>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84628" y="1889418"/>
            <a:ext cx="501650" cy="412750"/>
          </a:xfrm>
          <a:prstGeom prst="rect">
            <a:avLst/>
          </a:prstGeom>
        </p:spPr>
      </p:pic>
      <p:pic>
        <p:nvPicPr>
          <p:cNvPr id="16" name="Image 15">
            <a:extLst>
              <a:ext uri="{FF2B5EF4-FFF2-40B4-BE49-F238E27FC236}">
                <a16:creationId xmlns:a16="http://schemas.microsoft.com/office/drawing/2014/main" id="{40BDAAD7-E519-7ADB-90CF-823458A24521}"/>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17" name="ZoneTexte 16">
            <a:extLst>
              <a:ext uri="{FF2B5EF4-FFF2-40B4-BE49-F238E27FC236}">
                <a16:creationId xmlns:a16="http://schemas.microsoft.com/office/drawing/2014/main" id="{09BBF779-B823-F0AA-85CF-142DA5823775}"/>
              </a:ext>
            </a:extLst>
          </p:cNvPr>
          <p:cNvSpPr txBox="1"/>
          <p:nvPr/>
        </p:nvSpPr>
        <p:spPr>
          <a:xfrm>
            <a:off x="6033410" y="1291390"/>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18" name="Image 17">
            <a:extLst>
              <a:ext uri="{FF2B5EF4-FFF2-40B4-BE49-F238E27FC236}">
                <a16:creationId xmlns:a16="http://schemas.microsoft.com/office/drawing/2014/main" id="{035DB273-300C-FD35-FF87-626365EAD535}"/>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19" name="Image 18">
            <a:extLst>
              <a:ext uri="{FF2B5EF4-FFF2-40B4-BE49-F238E27FC236}">
                <a16:creationId xmlns:a16="http://schemas.microsoft.com/office/drawing/2014/main" id="{26EA6793-A955-FA61-9503-41090E8E9A30}"/>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53247" y="1774680"/>
            <a:ext cx="580379" cy="553998"/>
          </a:xfrm>
          <a:prstGeom prst="rect">
            <a:avLst/>
          </a:prstGeom>
        </p:spPr>
      </p:pic>
      <p:sp>
        <p:nvSpPr>
          <p:cNvPr id="20" name="ZoneTexte 19">
            <a:extLst>
              <a:ext uri="{FF2B5EF4-FFF2-40B4-BE49-F238E27FC236}">
                <a16:creationId xmlns:a16="http://schemas.microsoft.com/office/drawing/2014/main" id="{EF89D685-7190-9C10-3BEB-FBEB7E43ED33}"/>
              </a:ext>
            </a:extLst>
          </p:cNvPr>
          <p:cNvSpPr txBox="1"/>
          <p:nvPr/>
        </p:nvSpPr>
        <p:spPr>
          <a:xfrm>
            <a:off x="591343" y="2393576"/>
            <a:ext cx="821878"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500</a:t>
            </a:r>
          </a:p>
        </p:txBody>
      </p:sp>
      <p:sp>
        <p:nvSpPr>
          <p:cNvPr id="21" name="ZoneTexte 20">
            <a:extLst>
              <a:ext uri="{FF2B5EF4-FFF2-40B4-BE49-F238E27FC236}">
                <a16:creationId xmlns:a16="http://schemas.microsoft.com/office/drawing/2014/main" id="{48A6C259-EDC1-4785-A345-D9CD44192E85}"/>
              </a:ext>
            </a:extLst>
          </p:cNvPr>
          <p:cNvSpPr txBox="1"/>
          <p:nvPr/>
        </p:nvSpPr>
        <p:spPr>
          <a:xfrm>
            <a:off x="1594989" y="2393576"/>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a:t>
            </a:r>
          </a:p>
        </p:txBody>
      </p:sp>
      <p:sp>
        <p:nvSpPr>
          <p:cNvPr id="22" name="ZoneTexte 21">
            <a:extLst>
              <a:ext uri="{FF2B5EF4-FFF2-40B4-BE49-F238E27FC236}">
                <a16:creationId xmlns:a16="http://schemas.microsoft.com/office/drawing/2014/main" id="{2A212F87-9CCC-E8FF-EA0E-B9B6E33E9945}"/>
              </a:ext>
            </a:extLst>
          </p:cNvPr>
          <p:cNvSpPr txBox="1"/>
          <p:nvPr/>
        </p:nvSpPr>
        <p:spPr>
          <a:xfrm>
            <a:off x="2989875" y="2254001"/>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126 (15%)</a:t>
            </a:r>
          </a:p>
        </p:txBody>
      </p:sp>
      <p:sp>
        <p:nvSpPr>
          <p:cNvPr id="23" name="ZoneTexte 22">
            <a:extLst>
              <a:ext uri="{FF2B5EF4-FFF2-40B4-BE49-F238E27FC236}">
                <a16:creationId xmlns:a16="http://schemas.microsoft.com/office/drawing/2014/main" id="{D15C3F83-C354-6141-0306-4C0C1048D278}"/>
              </a:ext>
            </a:extLst>
          </p:cNvPr>
          <p:cNvSpPr txBox="1"/>
          <p:nvPr/>
        </p:nvSpPr>
        <p:spPr>
          <a:xfrm>
            <a:off x="4012475" y="2415348"/>
            <a:ext cx="1002913"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115</a:t>
            </a:r>
          </a:p>
        </p:txBody>
      </p:sp>
      <p:sp>
        <p:nvSpPr>
          <p:cNvPr id="24" name="ZoneTexte 23">
            <a:extLst>
              <a:ext uri="{FF2B5EF4-FFF2-40B4-BE49-F238E27FC236}">
                <a16:creationId xmlns:a16="http://schemas.microsoft.com/office/drawing/2014/main" id="{8CDC655D-49A2-117F-493C-4176E1F08A53}"/>
              </a:ext>
            </a:extLst>
          </p:cNvPr>
          <p:cNvSpPr txBox="1"/>
          <p:nvPr/>
        </p:nvSpPr>
        <p:spPr>
          <a:xfrm>
            <a:off x="5152467" y="2409708"/>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5%*</a:t>
            </a:r>
          </a:p>
        </p:txBody>
      </p:sp>
      <p:pic>
        <p:nvPicPr>
          <p:cNvPr id="25" name="Image 24">
            <a:extLst>
              <a:ext uri="{FF2B5EF4-FFF2-40B4-BE49-F238E27FC236}">
                <a16:creationId xmlns:a16="http://schemas.microsoft.com/office/drawing/2014/main" id="{39D4FA80-2C6C-44C2-B940-D0FD596A22D2}"/>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6470" y="1812935"/>
            <a:ext cx="546100" cy="488950"/>
          </a:xfrm>
          <a:prstGeom prst="rect">
            <a:avLst/>
          </a:prstGeom>
        </p:spPr>
      </p:pic>
      <p:pic>
        <p:nvPicPr>
          <p:cNvPr id="42" name="Graphique 41" descr="Porte-documents avec un remplissage uni">
            <a:extLst>
              <a:ext uri="{FF2B5EF4-FFF2-40B4-BE49-F238E27FC236}">
                <a16:creationId xmlns:a16="http://schemas.microsoft.com/office/drawing/2014/main" id="{D1CC8167-055A-B99F-04E7-6FD6824090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26" name="ZoneTexte 25">
            <a:extLst>
              <a:ext uri="{FF2B5EF4-FFF2-40B4-BE49-F238E27FC236}">
                <a16:creationId xmlns:a16="http://schemas.microsoft.com/office/drawing/2014/main" id="{F241B960-9052-E0EC-1801-036CDF6BC563}"/>
              </a:ext>
            </a:extLst>
          </p:cNvPr>
          <p:cNvSpPr txBox="1"/>
          <p:nvPr/>
        </p:nvSpPr>
        <p:spPr>
          <a:xfrm>
            <a:off x="5999853" y="2259494"/>
            <a:ext cx="1441082"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Stable</a:t>
            </a:r>
          </a:p>
        </p:txBody>
      </p:sp>
      <p:sp>
        <p:nvSpPr>
          <p:cNvPr id="27" name="ZoneTexte 1">
            <a:extLst>
              <a:ext uri="{FF2B5EF4-FFF2-40B4-BE49-F238E27FC236}">
                <a16:creationId xmlns:a16="http://schemas.microsoft.com/office/drawing/2014/main" id="{3D22DD7B-C7D2-3094-A6D0-85BD53196216}"/>
              </a:ext>
            </a:extLst>
          </p:cNvPr>
          <p:cNvSpPr txBox="1"/>
          <p:nvPr/>
        </p:nvSpPr>
        <p:spPr>
          <a:xfrm>
            <a:off x="3443436" y="3503010"/>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i="1">
                <a:solidFill>
                  <a:schemeClr val="accent4"/>
                </a:solidFill>
                <a:latin typeface="Mont Bold" panose="00000900000000000000" pitchFamily="50" charset="0"/>
              </a:rPr>
              <a:t>*donnée pour l'ensemble des responsables réseau</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customXml/itemProps2.xml><?xml version="1.0" encoding="utf-8"?>
<ds:datastoreItem xmlns:ds="http://schemas.openxmlformats.org/officeDocument/2006/customXml" ds:itemID="{0AF70320-5D91-4C59-A059-70E6CBD352C6}"/>
</file>

<file path=customXml/itemProps3.xml><?xml version="1.0" encoding="utf-8"?>
<ds:datastoreItem xmlns:ds="http://schemas.openxmlformats.org/officeDocument/2006/customXml" ds:itemID="{D9D7DCE2-29FE-4DB8-BEF9-EABF54856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TotalTime>
  <Words>964</Words>
  <Application>Microsoft Office PowerPoint</Application>
  <PresentationFormat>Personnalisé</PresentationFormat>
  <Paragraphs>121</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3</cp:revision>
  <dcterms:created xsi:type="dcterms:W3CDTF">2023-06-06T13:26:51Z</dcterms:created>
  <dcterms:modified xsi:type="dcterms:W3CDTF">2025-01-14T10:27:03Z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