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0"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DFC12F-E8D4-A64A-606B-0C179F643DF7}" name="Samuel BELLOT" initials="SB" userId="S::s.bellot@actehis.fr::ea89b4e8-fe6d-4e9f-8b00-4490851a1e93"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851"/>
    <a:srgbClr val="00A89B"/>
    <a:srgbClr val="EEF7F5"/>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78CDF-E72B-4FBC-B496-78B61F1FA651}" v="2" dt="2025-01-14T10:12:42.34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21" autoAdjust="0"/>
  </p:normalViewPr>
  <p:slideViewPr>
    <p:cSldViewPr snapToGrid="0">
      <p:cViewPr varScale="1">
        <p:scale>
          <a:sx n="69" d="100"/>
          <a:sy n="69" d="100"/>
        </p:scale>
        <p:origin x="315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wann TISON" userId="908daaff-3091-4ef0-8315-94952acb7697" providerId="ADAL" clId="{106ED022-A07E-42C4-92BB-E0A48AB4E258}"/>
    <pc:docChg chg="custSel modSld">
      <pc:chgData name="Erwann TISON" userId="908daaff-3091-4ef0-8315-94952acb7697" providerId="ADAL" clId="{106ED022-A07E-42C4-92BB-E0A48AB4E258}" dt="2024-12-20T09:48:19.612" v="29" actId="20577"/>
      <pc:docMkLst>
        <pc:docMk/>
      </pc:docMkLst>
      <pc:sldChg chg="delSp modSp mod">
        <pc:chgData name="Erwann TISON" userId="908daaff-3091-4ef0-8315-94952acb7697" providerId="ADAL" clId="{106ED022-A07E-42C4-92BB-E0A48AB4E258}" dt="2024-12-20T09:45:58.586" v="7" actId="1076"/>
        <pc:sldMkLst>
          <pc:docMk/>
          <pc:sldMk cId="2521814416" sldId="273"/>
        </pc:sldMkLst>
        <pc:spChg chg="mod">
          <ac:chgData name="Erwann TISON" userId="908daaff-3091-4ef0-8315-94952acb7697" providerId="ADAL" clId="{106ED022-A07E-42C4-92BB-E0A48AB4E258}" dt="2024-12-20T09:45:46.023" v="6" actId="1076"/>
          <ac:spMkLst>
            <pc:docMk/>
            <pc:sldMk cId="2521814416" sldId="273"/>
            <ac:spMk id="3" creationId="{83556010-C692-A996-E391-A28A39E2A712}"/>
          </ac:spMkLst>
        </pc:spChg>
        <pc:spChg chg="mod">
          <ac:chgData name="Erwann TISON" userId="908daaff-3091-4ef0-8315-94952acb7697" providerId="ADAL" clId="{106ED022-A07E-42C4-92BB-E0A48AB4E258}" dt="2024-12-20T09:45:58.586" v="7" actId="1076"/>
          <ac:spMkLst>
            <pc:docMk/>
            <pc:sldMk cId="2521814416" sldId="273"/>
            <ac:spMk id="27" creationId="{C14B85C8-83F9-3C02-CCC5-8AC2CBD3BA86}"/>
          </ac:spMkLst>
        </pc:spChg>
        <pc:spChg chg="mod">
          <ac:chgData name="Erwann TISON" userId="908daaff-3091-4ef0-8315-94952acb7697" providerId="ADAL" clId="{106ED022-A07E-42C4-92BB-E0A48AB4E258}" dt="2024-12-20T09:45:40.811" v="5" actId="1076"/>
          <ac:spMkLst>
            <pc:docMk/>
            <pc:sldMk cId="2521814416" sldId="273"/>
            <ac:spMk id="28" creationId="{EEB237CA-1B7C-2F55-6775-124CF1DA8941}"/>
          </ac:spMkLst>
        </pc:spChg>
      </pc:sldChg>
      <pc:sldChg chg="modSp mod">
        <pc:chgData name="Erwann TISON" userId="908daaff-3091-4ef0-8315-94952acb7697" providerId="ADAL" clId="{106ED022-A07E-42C4-92BB-E0A48AB4E258}" dt="2024-12-20T09:46:51.443" v="13" actId="1076"/>
        <pc:sldMkLst>
          <pc:docMk/>
          <pc:sldMk cId="2985587182" sldId="278"/>
        </pc:sldMkLst>
        <pc:spChg chg="mod">
          <ac:chgData name="Erwann TISON" userId="908daaff-3091-4ef0-8315-94952acb7697" providerId="ADAL" clId="{106ED022-A07E-42C4-92BB-E0A48AB4E258}" dt="2024-12-20T09:46:51.443" v="13" actId="1076"/>
          <ac:spMkLst>
            <pc:docMk/>
            <pc:sldMk cId="2985587182" sldId="278"/>
            <ac:spMk id="8" creationId="{9D8E34CC-8A37-3265-36A7-8114FAEDB94E}"/>
          </ac:spMkLst>
        </pc:spChg>
      </pc:sldChg>
      <pc:sldChg chg="modSp mod">
        <pc:chgData name="Erwann TISON" userId="908daaff-3091-4ef0-8315-94952acb7697" providerId="ADAL" clId="{106ED022-A07E-42C4-92BB-E0A48AB4E258}" dt="2024-12-20T09:46:37.897" v="12" actId="1076"/>
        <pc:sldMkLst>
          <pc:docMk/>
          <pc:sldMk cId="1909979533" sldId="280"/>
        </pc:sldMkLst>
        <pc:spChg chg="mod">
          <ac:chgData name="Erwann TISON" userId="908daaff-3091-4ef0-8315-94952acb7697" providerId="ADAL" clId="{106ED022-A07E-42C4-92BB-E0A48AB4E258}" dt="2024-12-20T09:46:05.447" v="8" actId="1076"/>
          <ac:spMkLst>
            <pc:docMk/>
            <pc:sldMk cId="1909979533" sldId="280"/>
            <ac:spMk id="17" creationId="{3656A8C7-DF5B-E7FD-8F7A-C95800FE0813}"/>
          </ac:spMkLst>
        </pc:spChg>
        <pc:cxnChg chg="mod">
          <ac:chgData name="Erwann TISON" userId="908daaff-3091-4ef0-8315-94952acb7697" providerId="ADAL" clId="{106ED022-A07E-42C4-92BB-E0A48AB4E258}" dt="2024-12-20T09:46:30.659" v="11" actId="1076"/>
          <ac:cxnSpMkLst>
            <pc:docMk/>
            <pc:sldMk cId="1909979533" sldId="280"/>
            <ac:cxnSpMk id="18" creationId="{032FBDF7-3A48-77A3-73A1-1C733934270F}"/>
          </ac:cxnSpMkLst>
        </pc:cxnChg>
        <pc:cxnChg chg="mod">
          <ac:chgData name="Erwann TISON" userId="908daaff-3091-4ef0-8315-94952acb7697" providerId="ADAL" clId="{106ED022-A07E-42C4-92BB-E0A48AB4E258}" dt="2024-12-20T09:46:13.819" v="9" actId="1076"/>
          <ac:cxnSpMkLst>
            <pc:docMk/>
            <pc:sldMk cId="1909979533" sldId="280"/>
            <ac:cxnSpMk id="19" creationId="{7DA56829-AE73-0B23-0286-15AEF5758BE9}"/>
          </ac:cxnSpMkLst>
        </pc:cxnChg>
        <pc:cxnChg chg="mod">
          <ac:chgData name="Erwann TISON" userId="908daaff-3091-4ef0-8315-94952acb7697" providerId="ADAL" clId="{106ED022-A07E-42C4-92BB-E0A48AB4E258}" dt="2024-12-20T09:46:18.280" v="10" actId="1076"/>
          <ac:cxnSpMkLst>
            <pc:docMk/>
            <pc:sldMk cId="1909979533" sldId="280"/>
            <ac:cxnSpMk id="26" creationId="{64A56EF6-288E-EDBB-8EC8-0A781A35E9CF}"/>
          </ac:cxnSpMkLst>
        </pc:cxnChg>
        <pc:cxnChg chg="mod">
          <ac:chgData name="Erwann TISON" userId="908daaff-3091-4ef0-8315-94952acb7697" providerId="ADAL" clId="{106ED022-A07E-42C4-92BB-E0A48AB4E258}" dt="2024-12-20T09:46:37.897" v="12" actId="1076"/>
          <ac:cxnSpMkLst>
            <pc:docMk/>
            <pc:sldMk cId="1909979533" sldId="280"/>
            <ac:cxnSpMk id="29" creationId="{A0423E67-9A89-0B96-822E-00F038E1622B}"/>
          </ac:cxnSpMkLst>
        </pc:cxnChg>
      </pc:sldChg>
      <pc:sldChg chg="modSp mod">
        <pc:chgData name="Erwann TISON" userId="908daaff-3091-4ef0-8315-94952acb7697" providerId="ADAL" clId="{106ED022-A07E-42C4-92BB-E0A48AB4E258}" dt="2024-12-20T09:48:19.612" v="29" actId="20577"/>
        <pc:sldMkLst>
          <pc:docMk/>
          <pc:sldMk cId="101622020" sldId="287"/>
        </pc:sldMkLst>
        <pc:spChg chg="mod">
          <ac:chgData name="Erwann TISON" userId="908daaff-3091-4ef0-8315-94952acb7697" providerId="ADAL" clId="{106ED022-A07E-42C4-92BB-E0A48AB4E258}" dt="2024-12-20T09:46:58.078" v="14" actId="1076"/>
          <ac:spMkLst>
            <pc:docMk/>
            <pc:sldMk cId="101622020" sldId="287"/>
            <ac:spMk id="21" creationId="{BC838167-4CD9-D9AF-4596-3B32F85B27F5}"/>
          </ac:spMkLst>
        </pc:spChg>
        <pc:spChg chg="mod">
          <ac:chgData name="Erwann TISON" userId="908daaff-3091-4ef0-8315-94952acb7697" providerId="ADAL" clId="{106ED022-A07E-42C4-92BB-E0A48AB4E258}" dt="2024-12-20T09:47:59.081" v="15" actId="1076"/>
          <ac:spMkLst>
            <pc:docMk/>
            <pc:sldMk cId="101622020" sldId="287"/>
            <ac:spMk id="29" creationId="{ADEA43E4-5E05-46F2-0541-3748951C0099}"/>
          </ac:spMkLst>
        </pc:spChg>
        <pc:spChg chg="mod">
          <ac:chgData name="Erwann TISON" userId="908daaff-3091-4ef0-8315-94952acb7697" providerId="ADAL" clId="{106ED022-A07E-42C4-92BB-E0A48AB4E258}" dt="2024-12-20T09:48:19.612" v="29" actId="20577"/>
          <ac:spMkLst>
            <pc:docMk/>
            <pc:sldMk cId="101622020" sldId="287"/>
            <ac:spMk id="47" creationId="{A80656AD-EEB1-FAB6-154B-3E424374D960}"/>
          </ac:spMkLst>
        </pc:spChg>
        <pc:spChg chg="mod">
          <ac:chgData name="Erwann TISON" userId="908daaff-3091-4ef0-8315-94952acb7697" providerId="ADAL" clId="{106ED022-A07E-42C4-92BB-E0A48AB4E258}" dt="2024-12-20T09:48:03.419" v="16" actId="1076"/>
          <ac:spMkLst>
            <pc:docMk/>
            <pc:sldMk cId="101622020" sldId="287"/>
            <ac:spMk id="173" creationId="{27870B19-35E2-51AC-1269-10F76BB2BEAC}"/>
          </ac:spMkLst>
        </pc:spChg>
      </pc:sldChg>
    </pc:docChg>
  </pc:docChgLst>
  <pc:docChgLst>
    <pc:chgData name="Samuel BELLOT" userId="ea89b4e8-fe6d-4e9f-8b00-4490851a1e93" providerId="ADAL" clId="{D8EA877D-F40E-4086-8874-37D9EA771A8B}"/>
    <pc:docChg chg="undo redo custSel addSld delSld modSld modMainMaster">
      <pc:chgData name="Samuel BELLOT" userId="ea89b4e8-fe6d-4e9f-8b00-4490851a1e93" providerId="ADAL" clId="{D8EA877D-F40E-4086-8874-37D9EA771A8B}" dt="2024-12-19T10:34:22.322" v="98" actId="20577"/>
      <pc:docMkLst>
        <pc:docMk/>
      </pc:docMkLst>
      <pc:sldChg chg="modSp mod">
        <pc:chgData name="Samuel BELLOT" userId="ea89b4e8-fe6d-4e9f-8b00-4490851a1e93" providerId="ADAL" clId="{D8EA877D-F40E-4086-8874-37D9EA771A8B}" dt="2024-12-19T10:32:00.550" v="86" actId="20577"/>
        <pc:sldMkLst>
          <pc:docMk/>
          <pc:sldMk cId="2985587182" sldId="278"/>
        </pc:sldMkLst>
        <pc:spChg chg="mod">
          <ac:chgData name="Samuel BELLOT" userId="ea89b4e8-fe6d-4e9f-8b00-4490851a1e93" providerId="ADAL" clId="{D8EA877D-F40E-4086-8874-37D9EA771A8B}" dt="2024-12-19T10:32:00.550" v="86" actId="20577"/>
          <ac:spMkLst>
            <pc:docMk/>
            <pc:sldMk cId="2985587182" sldId="278"/>
            <ac:spMk id="5" creationId="{BE6DD7F7-A849-F279-E668-EDA016DC6796}"/>
          </ac:spMkLst>
        </pc:spChg>
      </pc:sldChg>
      <pc:sldChg chg="modSp mod">
        <pc:chgData name="Samuel BELLOT" userId="ea89b4e8-fe6d-4e9f-8b00-4490851a1e93" providerId="ADAL" clId="{D8EA877D-F40E-4086-8874-37D9EA771A8B}" dt="2024-12-19T10:31:16.641" v="82" actId="20577"/>
        <pc:sldMkLst>
          <pc:docMk/>
          <pc:sldMk cId="1909979533" sldId="280"/>
        </pc:sldMkLst>
        <pc:spChg chg="mod">
          <ac:chgData name="Samuel BELLOT" userId="ea89b4e8-fe6d-4e9f-8b00-4490851a1e93" providerId="ADAL" clId="{D8EA877D-F40E-4086-8874-37D9EA771A8B}" dt="2024-12-19T10:30:22.934" v="80" actId="20577"/>
          <ac:spMkLst>
            <pc:docMk/>
            <pc:sldMk cId="1909979533" sldId="280"/>
            <ac:spMk id="6" creationId="{8EFA3631-3111-231B-6D7E-955D43C40C4F}"/>
          </ac:spMkLst>
        </pc:spChg>
        <pc:spChg chg="mod">
          <ac:chgData name="Samuel BELLOT" userId="ea89b4e8-fe6d-4e9f-8b00-4490851a1e93" providerId="ADAL" clId="{D8EA877D-F40E-4086-8874-37D9EA771A8B}" dt="2024-12-19T10:29:33.411" v="66" actId="20577"/>
          <ac:spMkLst>
            <pc:docMk/>
            <pc:sldMk cId="1909979533" sldId="280"/>
            <ac:spMk id="10" creationId="{8F4966EF-2CCB-77FC-AD2F-86D05003AAEE}"/>
          </ac:spMkLst>
        </pc:spChg>
        <pc:spChg chg="mod">
          <ac:chgData name="Samuel BELLOT" userId="ea89b4e8-fe6d-4e9f-8b00-4490851a1e93" providerId="ADAL" clId="{D8EA877D-F40E-4086-8874-37D9EA771A8B}" dt="2024-12-19T10:31:16.641" v="82" actId="20577"/>
          <ac:spMkLst>
            <pc:docMk/>
            <pc:sldMk cId="1909979533" sldId="280"/>
            <ac:spMk id="28" creationId="{75A53687-2526-DDA5-970A-B314C375C0AE}"/>
          </ac:spMkLst>
        </pc:spChg>
      </pc:sldChg>
      <pc:sldChg chg="modSp mod">
        <pc:chgData name="Samuel BELLOT" userId="ea89b4e8-fe6d-4e9f-8b00-4490851a1e93" providerId="ADAL" clId="{D8EA877D-F40E-4086-8874-37D9EA771A8B}" dt="2024-12-19T10:34:22.322" v="98" actId="20577"/>
        <pc:sldMkLst>
          <pc:docMk/>
          <pc:sldMk cId="101622020" sldId="287"/>
        </pc:sldMkLst>
        <pc:spChg chg="mod">
          <ac:chgData name="Samuel BELLOT" userId="ea89b4e8-fe6d-4e9f-8b00-4490851a1e93" providerId="ADAL" clId="{D8EA877D-F40E-4086-8874-37D9EA771A8B}" dt="2024-12-19T10:34:11.938" v="92" actId="20577"/>
          <ac:spMkLst>
            <pc:docMk/>
            <pc:sldMk cId="101622020" sldId="287"/>
            <ac:spMk id="41" creationId="{964DD97C-504D-1AA5-6C41-3E2C38AC9BD0}"/>
          </ac:spMkLst>
        </pc:spChg>
        <pc:spChg chg="mod">
          <ac:chgData name="Samuel BELLOT" userId="ea89b4e8-fe6d-4e9f-8b00-4490851a1e93" providerId="ADAL" clId="{D8EA877D-F40E-4086-8874-37D9EA771A8B}" dt="2024-12-19T10:34:22.322" v="98" actId="20577"/>
          <ac:spMkLst>
            <pc:docMk/>
            <pc:sldMk cId="101622020" sldId="287"/>
            <ac:spMk id="47" creationId="{A80656AD-EEB1-FAB6-154B-3E424374D960}"/>
          </ac:spMkLst>
        </pc:spChg>
      </pc:sldChg>
      <pc:sldChg chg="add del">
        <pc:chgData name="Samuel BELLOT" userId="ea89b4e8-fe6d-4e9f-8b00-4490851a1e93" providerId="ADAL" clId="{D8EA877D-F40E-4086-8874-37D9EA771A8B}" dt="2024-12-19T10:28:35.231" v="7"/>
        <pc:sldMkLst>
          <pc:docMk/>
          <pc:sldMk cId="4021247302" sldId="288"/>
        </pc:sldMkLst>
      </pc:sldChg>
      <pc:sldChg chg="add del">
        <pc:chgData name="Samuel BELLOT" userId="ea89b4e8-fe6d-4e9f-8b00-4490851a1e93" providerId="ADAL" clId="{D8EA877D-F40E-4086-8874-37D9EA771A8B}" dt="2024-12-19T10:28:27.605" v="5"/>
        <pc:sldMkLst>
          <pc:docMk/>
          <pc:sldMk cId="4155517397" sldId="288"/>
        </pc:sldMkLst>
      </pc:sldChg>
      <pc:sldMasterChg chg="modSldLayout">
        <pc:chgData name="Samuel BELLOT" userId="ea89b4e8-fe6d-4e9f-8b00-4490851a1e93" providerId="ADAL" clId="{D8EA877D-F40E-4086-8874-37D9EA771A8B}" dt="2024-12-19T10:27:26.362" v="3" actId="20577"/>
        <pc:sldMasterMkLst>
          <pc:docMk/>
          <pc:sldMasterMk cId="497714275" sldId="2147483648"/>
        </pc:sldMasterMkLst>
        <pc:sldLayoutChg chg="modSp mod">
          <pc:chgData name="Samuel BELLOT" userId="ea89b4e8-fe6d-4e9f-8b00-4490851a1e93" providerId="ADAL" clId="{D8EA877D-F40E-4086-8874-37D9EA771A8B}" dt="2024-12-19T10:27:26.362" v="3" actId="20577"/>
          <pc:sldLayoutMkLst>
            <pc:docMk/>
            <pc:sldMasterMk cId="497714275" sldId="2147483648"/>
            <pc:sldLayoutMk cId="935728955" sldId="2147483654"/>
          </pc:sldLayoutMkLst>
          <pc:spChg chg="mod">
            <ac:chgData name="Samuel BELLOT" userId="ea89b4e8-fe6d-4e9f-8b00-4490851a1e93" providerId="ADAL" clId="{D8EA877D-F40E-4086-8874-37D9EA771A8B}" dt="2024-12-19T10:27:26.362" v="3" actId="20577"/>
            <ac:spMkLst>
              <pc:docMk/>
              <pc:sldMasterMk cId="497714275" sldId="2147483648"/>
              <pc:sldLayoutMk cId="935728955" sldId="2147483654"/>
              <ac:spMk id="29" creationId="{284BC5E5-D948-DE4B-5D7E-8D92F990F40B}"/>
            </ac:spMkLst>
          </pc:spChg>
        </pc:sldLayoutChg>
      </pc:sldMasterChg>
    </pc:docChg>
  </pc:docChgLst>
  <pc:docChgLst>
    <pc:chgData name="Erwann TISON" userId="908daaff-3091-4ef0-8315-94952acb7697" providerId="ADAL" clId="{FC378CDF-E72B-4FBC-B496-78B61F1FA651}"/>
    <pc:docChg chg="custSel modSld">
      <pc:chgData name="Erwann TISON" userId="908daaff-3091-4ef0-8315-94952acb7697" providerId="ADAL" clId="{FC378CDF-E72B-4FBC-B496-78B61F1FA651}" dt="2025-01-14T10:28:34.589" v="47" actId="14100"/>
      <pc:docMkLst>
        <pc:docMk/>
      </pc:docMkLst>
      <pc:sldChg chg="delSp mod">
        <pc:chgData name="Erwann TISON" userId="908daaff-3091-4ef0-8315-94952acb7697" providerId="ADAL" clId="{FC378CDF-E72B-4FBC-B496-78B61F1FA651}" dt="2025-01-14T10:22:27.183" v="42" actId="478"/>
        <pc:sldMkLst>
          <pc:docMk/>
          <pc:sldMk cId="2521814416" sldId="273"/>
        </pc:sldMkLst>
        <pc:spChg chg="del">
          <ac:chgData name="Erwann TISON" userId="908daaff-3091-4ef0-8315-94952acb7697" providerId="ADAL" clId="{FC378CDF-E72B-4FBC-B496-78B61F1FA651}" dt="2025-01-14T10:22:27.183" v="42" actId="478"/>
          <ac:spMkLst>
            <pc:docMk/>
            <pc:sldMk cId="2521814416" sldId="273"/>
            <ac:spMk id="13" creationId="{492BA866-D978-43F5-83E7-45E236526029}"/>
          </ac:spMkLst>
        </pc:spChg>
      </pc:sldChg>
      <pc:sldChg chg="addSp modSp mod">
        <pc:chgData name="Erwann TISON" userId="908daaff-3091-4ef0-8315-94952acb7697" providerId="ADAL" clId="{FC378CDF-E72B-4FBC-B496-78B61F1FA651}" dt="2025-01-14T10:28:34.589" v="47" actId="14100"/>
        <pc:sldMkLst>
          <pc:docMk/>
          <pc:sldMk cId="87585754" sldId="282"/>
        </pc:sldMkLst>
        <pc:spChg chg="add mod">
          <ac:chgData name="Erwann TISON" userId="908daaff-3091-4ef0-8315-94952acb7697" providerId="ADAL" clId="{FC378CDF-E72B-4FBC-B496-78B61F1FA651}" dt="2025-01-14T10:12:39.263" v="1" actId="1076"/>
          <ac:spMkLst>
            <pc:docMk/>
            <pc:sldMk cId="87585754" sldId="282"/>
            <ac:spMk id="2" creationId="{82FBBF11-4E01-25B1-DFE4-58CE7C167F9B}"/>
          </ac:spMkLst>
        </pc:spChg>
        <pc:spChg chg="add mod">
          <ac:chgData name="Erwann TISON" userId="908daaff-3091-4ef0-8315-94952acb7697" providerId="ADAL" clId="{FC378CDF-E72B-4FBC-B496-78B61F1FA651}" dt="2025-01-14T10:28:34.589" v="47" actId="14100"/>
          <ac:spMkLst>
            <pc:docMk/>
            <pc:sldMk cId="87585754" sldId="282"/>
            <ac:spMk id="3" creationId="{3353C31D-B635-D38B-3D3D-AFD5DB02B5BA}"/>
          </ac:spMkLst>
        </pc:spChg>
        <pc:spChg chg="mod">
          <ac:chgData name="Erwann TISON" userId="908daaff-3091-4ef0-8315-94952acb7697" providerId="ADAL" clId="{FC378CDF-E72B-4FBC-B496-78B61F1FA651}" dt="2025-01-14T10:28:25.573" v="44" actId="120"/>
          <ac:spMkLst>
            <pc:docMk/>
            <pc:sldMk cId="87585754" sldId="282"/>
            <ac:spMk id="12" creationId="{0E792D11-BFB7-889B-0AFF-6A7E010E9FC5}"/>
          </ac:spMkLst>
        </pc:spChg>
        <pc:spChg chg="mod">
          <ac:chgData name="Erwann TISON" userId="908daaff-3091-4ef0-8315-94952acb7697" providerId="ADAL" clId="{FC378CDF-E72B-4FBC-B496-78B61F1FA651}" dt="2025-01-14T10:28:23.477" v="43" actId="120"/>
          <ac:spMkLst>
            <pc:docMk/>
            <pc:sldMk cId="87585754" sldId="282"/>
            <ac:spMk id="14" creationId="{C459520E-0EE4-2357-B2A0-8D9FF16AA234}"/>
          </ac:spMkLst>
        </pc:spChg>
      </pc:sldChg>
    </pc:docChg>
  </pc:docChgLst>
  <pc:docChgLst>
    <pc:chgData name="Sandra LAUROL" userId="S::sandra.laurol@akto.fr::349d5157-c4ab-4ebb-96a1-d8d34e930ca1" providerId="AD" clId="Web-{90BBA932-C014-C90D-C2B6-47B1EE9B760E}"/>
    <pc:docChg chg="modSld">
      <pc:chgData name="Sandra LAUROL" userId="S::sandra.laurol@akto.fr::349d5157-c4ab-4ebb-96a1-d8d34e930ca1" providerId="AD" clId="Web-{90BBA932-C014-C90D-C2B6-47B1EE9B760E}" dt="2024-12-20T14:31:45.837" v="0"/>
      <pc:docMkLst>
        <pc:docMk/>
      </pc:docMkLst>
      <pc:sldChg chg="delSp">
        <pc:chgData name="Sandra LAUROL" userId="S::sandra.laurol@akto.fr::349d5157-c4ab-4ebb-96a1-d8d34e930ca1" providerId="AD" clId="Web-{90BBA932-C014-C90D-C2B6-47B1EE9B760E}" dt="2024-12-20T14:31:45.837" v="0"/>
        <pc:sldMkLst>
          <pc:docMk/>
          <pc:sldMk cId="2521814416"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 un accueil physique</a:t>
            </a:r>
          </a:p>
          <a:p>
            <a:r>
              <a:rPr lang="fr-FR" dirty="0"/>
              <a:t>Des appels téléphoniques, gérés en partie par des sous-traitants.</a:t>
            </a:r>
          </a:p>
          <a:p>
            <a:r>
              <a:rPr lang="fr-FR" dirty="0"/>
              <a:t>On a une cellule recouvrement pour les cas compliqués, la masse du recouvrement (simple) est faite par nous.</a:t>
            </a:r>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2</a:t>
            </a:fld>
            <a:endParaRPr lang="fr-FR"/>
          </a:p>
        </p:txBody>
      </p:sp>
    </p:spTree>
    <p:extLst>
      <p:ext uri="{BB962C8B-B14F-4D97-AF65-F5344CB8AC3E}">
        <p14:creationId xmlns:p14="http://schemas.microsoft.com/office/powerpoint/2010/main" val="137179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3</a:t>
            </a:fld>
            <a:endParaRPr lang="fr-FR"/>
          </a:p>
        </p:txBody>
      </p:sp>
    </p:spTree>
    <p:extLst>
      <p:ext uri="{BB962C8B-B14F-4D97-AF65-F5344CB8AC3E}">
        <p14:creationId xmlns:p14="http://schemas.microsoft.com/office/powerpoint/2010/main" val="25270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4</a:t>
            </a:fld>
            <a:endParaRPr lang="fr-FR"/>
          </a:p>
        </p:txBody>
      </p:sp>
    </p:spTree>
    <p:extLst>
      <p:ext uri="{BB962C8B-B14F-4D97-AF65-F5344CB8AC3E}">
        <p14:creationId xmlns:p14="http://schemas.microsoft.com/office/powerpoint/2010/main" val="106729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Sociétal : ajouter augmentation des cas d’impayés</a:t>
            </a:r>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5</a:t>
            </a:fld>
            <a:endParaRPr lang="fr-FR"/>
          </a:p>
        </p:txBody>
      </p:sp>
    </p:spTree>
    <p:extLst>
      <p:ext uri="{BB962C8B-B14F-4D97-AF65-F5344CB8AC3E}">
        <p14:creationId xmlns:p14="http://schemas.microsoft.com/office/powerpoint/2010/main" val="198731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Grp="1" noRot="1" noChangeAspect="1" noMove="1" noResize="1" noEditPoints="1" noAdjustHandles="1" noChangeArrowheads="1" noChangeShapeType="1" noCrop="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5" name="Image 4" descr="Une image contenant intérieur, Ordinateur personnel, personne, habits&#10;&#10;Description générée automatiquement">
            <a:extLst>
              <a:ext uri="{FF2B5EF4-FFF2-40B4-BE49-F238E27FC236}">
                <a16:creationId xmlns:a16="http://schemas.microsoft.com/office/drawing/2014/main" id="{124B4E8C-9EC5-C5DB-A787-20E9DB0615B1}"/>
              </a:ext>
            </a:extLst>
          </p:cNvPr>
          <p:cNvPicPr>
            <a:picLocks noChangeAspect="1"/>
          </p:cNvPicPr>
          <p:nvPr userDrawn="1"/>
        </p:nvPicPr>
        <p:blipFill>
          <a:blip r:embed="rId2"/>
          <a:srcRect l="7365" r="24334"/>
          <a:stretch/>
        </p:blipFill>
        <p:spPr>
          <a:xfrm>
            <a:off x="0" y="3286362"/>
            <a:ext cx="7559675" cy="7382404"/>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0" y="0"/>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42464" y="4060399"/>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64470" y="4075930"/>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58939" y="6866778"/>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64470" y="6866778"/>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64" r:id="rId9"/>
    <p:sldLayoutId id="2147483665" r:id="rId10"/>
    <p:sldLayoutId id="2147483666" r:id="rId11"/>
    <p:sldLayoutId id="2147483667" r:id="rId12"/>
    <p:sldLayoutId id="2147483668" r:id="rId13"/>
    <p:sldLayoutId id="2147483669" r:id="rId14"/>
    <p:sldLayoutId id="2147483670" r:id="rId15"/>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emf"/><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emf"/><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Chargé(e) de relations clientèle</a:t>
            </a:r>
            <a:endParaRPr lang="fr-FR" sz="7200" dirty="0">
              <a:effectLst/>
              <a:latin typeface="Mont Heavy"/>
            </a:endParaRPr>
          </a:p>
        </p:txBody>
      </p:sp>
      <p:sp>
        <p:nvSpPr>
          <p:cNvPr id="25" name="Espace réservé du texte 7">
            <a:extLst>
              <a:ext uri="{FF2B5EF4-FFF2-40B4-BE49-F238E27FC236}">
                <a16:creationId xmlns:a16="http://schemas.microsoft.com/office/drawing/2014/main" id="{B923E8D3-01E8-4A79-21B1-AED8AA2C190D}"/>
              </a:ext>
            </a:extLst>
          </p:cNvPr>
          <p:cNvSpPr>
            <a:spLocks noGrp="1"/>
          </p:cNvSpPr>
          <p:nvPr>
            <p:ph type="body" sz="quarter" idx="20"/>
          </p:nvPr>
        </p:nvSpPr>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2" name="Espace réservé du texte 11">
            <a:extLst>
              <a:ext uri="{FF2B5EF4-FFF2-40B4-BE49-F238E27FC236}">
                <a16:creationId xmlns:a16="http://schemas.microsoft.com/office/drawing/2014/main" id="{0E792D11-BFB7-889B-0AFF-6A7E010E9FC5}"/>
              </a:ext>
            </a:extLst>
          </p:cNvPr>
          <p:cNvSpPr>
            <a:spLocks noGrp="1"/>
          </p:cNvSpPr>
          <p:nvPr>
            <p:ph type="body" sz="quarter" idx="16"/>
          </p:nvPr>
        </p:nvSpPr>
        <p:spPr/>
        <p:txBody>
          <a:bodyPr/>
          <a:lstStyle/>
          <a:p>
            <a:r>
              <a:rPr lang="fr-FR" dirty="0"/>
              <a:t>Filière Clientèle et commercial</a:t>
            </a:r>
          </a:p>
        </p:txBody>
      </p:sp>
      <p:sp>
        <p:nvSpPr>
          <p:cNvPr id="14" name="Espace réservé du texte 13">
            <a:extLst>
              <a:ext uri="{FF2B5EF4-FFF2-40B4-BE49-F238E27FC236}">
                <a16:creationId xmlns:a16="http://schemas.microsoft.com/office/drawing/2014/main" id="{C459520E-0EE4-2357-B2A0-8D9FF16AA234}"/>
              </a:ext>
            </a:extLst>
          </p:cNvPr>
          <p:cNvSpPr>
            <a:spLocks noGrp="1"/>
          </p:cNvSpPr>
          <p:nvPr>
            <p:ph type="body" sz="quarter" idx="21"/>
          </p:nvPr>
        </p:nvSpPr>
        <p:spPr/>
        <p:txBody>
          <a:bodyPr/>
          <a:lstStyle/>
          <a:p>
            <a:r>
              <a:rPr lang="fr-FR" dirty="0"/>
              <a:t>Famille métier Relations clients usagers</a:t>
            </a:r>
          </a:p>
        </p:txBody>
      </p:sp>
      <p:sp>
        <p:nvSpPr>
          <p:cNvPr id="23" name="Organigramme : Connecteur 22">
            <a:extLst>
              <a:ext uri="{FF2B5EF4-FFF2-40B4-BE49-F238E27FC236}">
                <a16:creationId xmlns:a16="http://schemas.microsoft.com/office/drawing/2014/main" id="{D9E7FC0D-249A-4780-A64A-9BA8435EC513}"/>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Organigramme : Connecteur 25">
            <a:extLst>
              <a:ext uri="{FF2B5EF4-FFF2-40B4-BE49-F238E27FC236}">
                <a16:creationId xmlns:a16="http://schemas.microsoft.com/office/drawing/2014/main" id="{C336674B-8584-D3BD-0149-44C772D7743E}"/>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Organigramme : Connecteur 1">
            <a:extLst>
              <a:ext uri="{FF2B5EF4-FFF2-40B4-BE49-F238E27FC236}">
                <a16:creationId xmlns:a16="http://schemas.microsoft.com/office/drawing/2014/main" id="{82FBBF11-4E01-25B1-DFE4-58CE7C167F9B}"/>
              </a:ext>
            </a:extLst>
          </p:cNvPr>
          <p:cNvSpPr/>
          <p:nvPr/>
        </p:nvSpPr>
        <p:spPr>
          <a:xfrm>
            <a:off x="6675705" y="2579958"/>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texte 13">
            <a:extLst>
              <a:ext uri="{FF2B5EF4-FFF2-40B4-BE49-F238E27FC236}">
                <a16:creationId xmlns:a16="http://schemas.microsoft.com/office/drawing/2014/main" id="{3353C31D-B635-D38B-3D3D-AFD5DB02B5BA}"/>
              </a:ext>
            </a:extLst>
          </p:cNvPr>
          <p:cNvSpPr txBox="1">
            <a:spLocks/>
          </p:cNvSpPr>
          <p:nvPr/>
        </p:nvSpPr>
        <p:spPr>
          <a:xfrm>
            <a:off x="5453583" y="2645593"/>
            <a:ext cx="1222122" cy="292100"/>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stable</a:t>
            </a: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a:xfrm>
            <a:off x="596196" y="2350601"/>
            <a:ext cx="3145399" cy="153880"/>
          </a:xfrm>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537839" y="2625365"/>
            <a:ext cx="3223757" cy="1438446"/>
          </a:xfrm>
        </p:spPr>
        <p:txBody>
          <a:bodyPr/>
          <a:lstStyle/>
          <a:p>
            <a:pPr algn="just">
              <a:lnSpc>
                <a:spcPct val="130000"/>
              </a:lnSpc>
            </a:pPr>
            <a:r>
              <a:rPr lang="fr-FR" sz="1000" b="0" dirty="0">
                <a:solidFill>
                  <a:srgbClr val="1B4851"/>
                </a:solidFill>
                <a:latin typeface="Mont SemiBold Italic" pitchFamily="2" charset="0"/>
              </a:rPr>
              <a:t>Le chargé de relations clientèle recueille et traite les demandes des clients particuliers et professionnels (création, mutation, résiliation, réclamations, suivi de facturation, </a:t>
            </a:r>
            <a:r>
              <a:rPr lang="fr-FR" sz="1000" b="0" dirty="0" err="1">
                <a:solidFill>
                  <a:srgbClr val="1B4851"/>
                </a:solidFill>
                <a:latin typeface="Mont SemiBold Italic" pitchFamily="2" charset="0"/>
              </a:rPr>
              <a:t>etc</a:t>
            </a:r>
            <a:r>
              <a:rPr lang="fr-FR" sz="1000" b="0" dirty="0">
                <a:solidFill>
                  <a:srgbClr val="1B4851"/>
                </a:solidFill>
                <a:latin typeface="Mont SemiBold Italic" pitchFamily="2" charset="0"/>
              </a:rPr>
              <a:t>). Si besoin, il assure le relais vers les services concernés (relève, exploitation, facturation...). Il met à jour les dossiers clients et s'assure de respecter les engagements de l'entreprise en matière de qualité de la relation client.</a:t>
            </a:r>
            <a:endParaRPr lang="fr-FR" sz="800" b="0" dirty="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559072" y="5072831"/>
            <a:ext cx="3223758" cy="2455020"/>
          </a:xfrm>
        </p:spPr>
        <p:txBody>
          <a:bodyPr/>
          <a:lstStyle/>
          <a:p>
            <a:pPr marL="98425" indent="-98425" algn="just">
              <a:lnSpc>
                <a:spcPct val="100000"/>
              </a:lnSpc>
              <a:spcBef>
                <a:spcPts val="0"/>
              </a:spcBef>
              <a:buClr>
                <a:schemeClr val="accent2"/>
              </a:buClr>
              <a:buSzPct val="150000"/>
              <a:buFont typeface="Arial" panose="020B0604020202020204" pitchFamily="34" charset="0"/>
              <a:buChar char="•"/>
            </a:pPr>
            <a:r>
              <a:rPr lang="fr-FR" sz="1000" b="0" dirty="0"/>
              <a:t>Assurer l’accueil physique et téléphonique des clients</a:t>
            </a:r>
          </a:p>
          <a:p>
            <a:pPr marL="98425" indent="-98425" algn="just">
              <a:lnSpc>
                <a:spcPct val="100000"/>
              </a:lnSpc>
              <a:spcBef>
                <a:spcPts val="0"/>
              </a:spcBef>
              <a:buClr>
                <a:schemeClr val="accent2"/>
              </a:buClr>
              <a:buSzPct val="150000"/>
              <a:buFont typeface="Arial" panose="020B0604020202020204" pitchFamily="34" charset="0"/>
              <a:buChar char="•"/>
            </a:pPr>
            <a:r>
              <a:rPr lang="fr-FR" sz="1000" b="0" dirty="0"/>
              <a:t>Répondre aux besoins courants des clients : abonnement, demande de branchement, mutation-résiliation, recouvrement, réclamations,  facturation ...</a:t>
            </a:r>
          </a:p>
          <a:p>
            <a:pPr marL="98425" indent="-98425" algn="just">
              <a:lnSpc>
                <a:spcPct val="100000"/>
              </a:lnSpc>
              <a:spcBef>
                <a:spcPts val="0"/>
              </a:spcBef>
              <a:buClr>
                <a:schemeClr val="accent2"/>
              </a:buClr>
              <a:buSzPct val="150000"/>
              <a:buFont typeface="Arial" panose="020B0604020202020204" pitchFamily="34" charset="0"/>
              <a:buChar char="•"/>
            </a:pPr>
            <a:r>
              <a:rPr lang="fr-FR" sz="1000" b="0" dirty="0"/>
              <a:t>Assurer la mise à jour et le suivi du fichier clientèle</a:t>
            </a:r>
          </a:p>
          <a:p>
            <a:pPr marL="98425" indent="-98425" algn="just">
              <a:lnSpc>
                <a:spcPct val="100000"/>
              </a:lnSpc>
              <a:spcBef>
                <a:spcPts val="0"/>
              </a:spcBef>
              <a:buClr>
                <a:schemeClr val="accent2"/>
              </a:buClr>
              <a:buSzPct val="150000"/>
              <a:buFont typeface="Arial" panose="020B0604020202020204" pitchFamily="34" charset="0"/>
              <a:buChar char="•"/>
            </a:pPr>
            <a:r>
              <a:rPr lang="fr-FR" sz="1000" b="0" dirty="0"/>
              <a:t>Assurer l’organisation des rendez-vous des agents chez les clients</a:t>
            </a:r>
          </a:p>
          <a:p>
            <a:pPr marL="98425" indent="-98425" algn="just">
              <a:lnSpc>
                <a:spcPct val="100000"/>
              </a:lnSpc>
              <a:spcBef>
                <a:spcPts val="0"/>
              </a:spcBef>
              <a:buClr>
                <a:schemeClr val="accent2"/>
              </a:buClr>
              <a:buSzPct val="150000"/>
              <a:buFont typeface="Arial" panose="020B0604020202020204" pitchFamily="34" charset="0"/>
              <a:buChar char="•"/>
            </a:pPr>
            <a:r>
              <a:rPr lang="fr-FR" sz="1000" b="0" dirty="0"/>
              <a:t>Communiquer aux agents de relève et équipes d’exploitation les éléments utiles à leurs interventions chez les clients et en assurer le suivi pour informer les usagers/clients</a:t>
            </a:r>
          </a:p>
          <a:p>
            <a:pPr marL="98425" indent="-98425" algn="just">
              <a:lnSpc>
                <a:spcPct val="100000"/>
              </a:lnSpc>
              <a:spcBef>
                <a:spcPts val="0"/>
              </a:spcBef>
              <a:buClr>
                <a:schemeClr val="accent2"/>
              </a:buClr>
              <a:buSzPct val="150000"/>
              <a:buFont typeface="Arial" panose="020B0604020202020204" pitchFamily="34" charset="0"/>
              <a:buChar char="•"/>
            </a:pPr>
            <a:r>
              <a:rPr lang="fr-FR" sz="1000" b="0" dirty="0"/>
              <a:t>Contrôler et corriger les factures des clients, collecter les règlements</a:t>
            </a:r>
          </a:p>
          <a:p>
            <a:pPr marL="98425" indent="-98425" algn="just">
              <a:lnSpc>
                <a:spcPct val="100000"/>
              </a:lnSpc>
              <a:spcBef>
                <a:spcPts val="0"/>
              </a:spcBef>
              <a:buClr>
                <a:schemeClr val="accent2"/>
              </a:buClr>
              <a:buSzPct val="150000"/>
              <a:buFont typeface="Arial" panose="020B0604020202020204" pitchFamily="34" charset="0"/>
              <a:buChar char="•"/>
            </a:pPr>
            <a:r>
              <a:rPr lang="fr-FR" sz="1000" b="0" dirty="0"/>
              <a:t>Mobiliser et communiquer avec les services de recouvrement pour les cas complexes.</a:t>
            </a:r>
          </a:p>
        </p:txBody>
      </p:sp>
      <p:grpSp>
        <p:nvGrpSpPr>
          <p:cNvPr id="39" name="Groupe 38">
            <a:extLst>
              <a:ext uri="{FF2B5EF4-FFF2-40B4-BE49-F238E27FC236}">
                <a16:creationId xmlns:a16="http://schemas.microsoft.com/office/drawing/2014/main" id="{8F77177D-DBDF-E743-B4F6-B44063F082E6}"/>
              </a:ext>
            </a:extLst>
          </p:cNvPr>
          <p:cNvGrpSpPr/>
          <p:nvPr/>
        </p:nvGrpSpPr>
        <p:grpSpPr>
          <a:xfrm>
            <a:off x="4066640" y="1904331"/>
            <a:ext cx="3227296" cy="3030683"/>
            <a:chOff x="4066640" y="1904331"/>
            <a:chExt cx="3227296" cy="3030683"/>
          </a:xfrm>
        </p:grpSpPr>
        <p:sp>
          <p:nvSpPr>
            <p:cNvPr id="7" name="Rectangle 6">
              <a:extLst>
                <a:ext uri="{FF2B5EF4-FFF2-40B4-BE49-F238E27FC236}">
                  <a16:creationId xmlns:a16="http://schemas.microsoft.com/office/drawing/2014/main" id="{2CBA41F2-AF5B-16A9-281A-5B5F74AC4E91}"/>
                </a:ext>
              </a:extLst>
            </p:cNvPr>
            <p:cNvSpPr/>
            <p:nvPr/>
          </p:nvSpPr>
          <p:spPr>
            <a:xfrm>
              <a:off x="4066640" y="1904331"/>
              <a:ext cx="3227295" cy="3030683"/>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C921F70D-2E32-F4A4-75FE-06FBAD6870BB}"/>
                </a:ext>
              </a:extLst>
            </p:cNvPr>
            <p:cNvPicPr>
              <a:picLocks noChangeAspect="1"/>
            </p:cNvPicPr>
            <p:nvPr/>
          </p:nvPicPr>
          <p:blipFill>
            <a:blip r:embed="rId3"/>
            <a:stretch>
              <a:fillRect/>
            </a:stretch>
          </p:blipFill>
          <p:spPr>
            <a:xfrm>
              <a:off x="4175145" y="2076703"/>
              <a:ext cx="508000" cy="355600"/>
            </a:xfrm>
            <a:prstGeom prst="rect">
              <a:avLst/>
            </a:prstGeom>
          </p:spPr>
        </p:pic>
        <p:pic>
          <p:nvPicPr>
            <p:cNvPr id="12" name="Image 11" descr="Une image contenant symbole, cercle, Graphique, capture d’écran&#10;&#10;Description générée automatiquement">
              <a:extLst>
                <a:ext uri="{FF2B5EF4-FFF2-40B4-BE49-F238E27FC236}">
                  <a16:creationId xmlns:a16="http://schemas.microsoft.com/office/drawing/2014/main" id="{A36056F8-62A6-1B47-3515-A4667AEF78D3}"/>
                </a:ext>
              </a:extLst>
            </p:cNvPr>
            <p:cNvPicPr>
              <a:picLocks noChangeAspect="1"/>
            </p:cNvPicPr>
            <p:nvPr/>
          </p:nvPicPr>
          <p:blipFill>
            <a:blip r:embed="rId4"/>
            <a:stretch>
              <a:fillRect/>
            </a:stretch>
          </p:blipFill>
          <p:spPr>
            <a:xfrm>
              <a:off x="4270395" y="2656238"/>
              <a:ext cx="317500" cy="317500"/>
            </a:xfrm>
            <a:prstGeom prst="rect">
              <a:avLst/>
            </a:prstGeom>
          </p:spPr>
        </p:pic>
        <p:pic>
          <p:nvPicPr>
            <p:cNvPr id="14" name="Image 13">
              <a:extLst>
                <a:ext uri="{FF2B5EF4-FFF2-40B4-BE49-F238E27FC236}">
                  <a16:creationId xmlns:a16="http://schemas.microsoft.com/office/drawing/2014/main" id="{B2E4A656-23A7-AC9B-F19F-3881A3B54191}"/>
                </a:ext>
              </a:extLst>
            </p:cNvPr>
            <p:cNvPicPr>
              <a:picLocks noChangeAspect="1"/>
            </p:cNvPicPr>
            <p:nvPr/>
          </p:nvPicPr>
          <p:blipFill>
            <a:blip r:embed="rId5"/>
            <a:stretch>
              <a:fillRect/>
            </a:stretch>
          </p:blipFill>
          <p:spPr>
            <a:xfrm>
              <a:off x="4295795" y="3424633"/>
              <a:ext cx="266700" cy="266700"/>
            </a:xfrm>
            <a:prstGeom prst="rect">
              <a:avLst/>
            </a:prstGeom>
          </p:spPr>
        </p:pic>
        <p:sp>
          <p:nvSpPr>
            <p:cNvPr id="16" name="Espace réservé du texte 27">
              <a:extLst>
                <a:ext uri="{FF2B5EF4-FFF2-40B4-BE49-F238E27FC236}">
                  <a16:creationId xmlns:a16="http://schemas.microsoft.com/office/drawing/2014/main" id="{7FFB2D32-9DDA-FD0A-7994-097737A388C2}"/>
                </a:ext>
              </a:extLst>
            </p:cNvPr>
            <p:cNvSpPr txBox="1">
              <a:spLocks/>
            </p:cNvSpPr>
            <p:nvPr/>
          </p:nvSpPr>
          <p:spPr>
            <a:xfrm>
              <a:off x="4720565" y="2048876"/>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a:solidFill>
                    <a:srgbClr val="3C3C3B"/>
                  </a:solidFill>
                  <a:effectLst/>
                  <a:latin typeface="Mont Bold"/>
                </a:rPr>
                <a:t>Branche :</a:t>
              </a:r>
              <a:r>
                <a:rPr lang="fr-FR" sz="1200">
                  <a:solidFill>
                    <a:srgbClr val="1B4851"/>
                  </a:solidFill>
                  <a:effectLst/>
                  <a:latin typeface="Mont Bold"/>
                </a:rPr>
                <a:t> </a:t>
              </a:r>
              <a:br>
                <a:rPr lang="fr-FR" sz="1200" b="1">
                  <a:effectLst/>
                  <a:latin typeface="Mont Bold" pitchFamily="2" charset="0"/>
                </a:rPr>
              </a:br>
              <a:r>
                <a:rPr lang="fr-FR" sz="1200">
                  <a:solidFill>
                    <a:srgbClr val="1B4851"/>
                  </a:solidFill>
                  <a:effectLst/>
                  <a:latin typeface="Mont SemiBold"/>
                </a:rPr>
                <a:t>Services de l’eau et d’assainissement </a:t>
              </a:r>
              <a:endParaRPr lang="fr-FR" sz="1200">
                <a:solidFill>
                  <a:srgbClr val="1B4851"/>
                </a:solidFill>
                <a:effectLst/>
              </a:endParaRPr>
            </a:p>
          </p:txBody>
        </p:sp>
        <p:sp>
          <p:nvSpPr>
            <p:cNvPr id="18" name="Espace réservé du texte 27">
              <a:extLst>
                <a:ext uri="{FF2B5EF4-FFF2-40B4-BE49-F238E27FC236}">
                  <a16:creationId xmlns:a16="http://schemas.microsoft.com/office/drawing/2014/main" id="{55B30ED6-B790-0D30-70A1-5BCD2AC998A4}"/>
                </a:ext>
              </a:extLst>
            </p:cNvPr>
            <p:cNvSpPr txBox="1">
              <a:spLocks/>
            </p:cNvSpPr>
            <p:nvPr/>
          </p:nvSpPr>
          <p:spPr>
            <a:xfrm>
              <a:off x="4720566" y="2660712"/>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a:solidFill>
                    <a:srgbClr val="3C3C3B"/>
                  </a:solidFill>
                  <a:effectLst/>
                  <a:latin typeface="Mont Bold"/>
                </a:rPr>
                <a:t>Famille professionnelle : </a:t>
              </a:r>
              <a:br>
                <a:rPr lang="fr-FR" sz="1200">
                  <a:effectLst/>
                </a:rPr>
              </a:br>
              <a:r>
                <a:rPr lang="fr-FR" sz="1200">
                  <a:solidFill>
                    <a:srgbClr val="1B4851"/>
                  </a:solidFill>
                  <a:latin typeface="Mont SemiBold"/>
                </a:rPr>
                <a:t>Relations clients usagers</a:t>
              </a:r>
              <a:endParaRPr lang="fr-FR" sz="1200">
                <a:solidFill>
                  <a:srgbClr val="3C3C3B"/>
                </a:solidFill>
                <a:effectLst/>
                <a:latin typeface="Mont SemiBold"/>
              </a:endParaRPr>
            </a:p>
          </p:txBody>
        </p:sp>
        <p:sp>
          <p:nvSpPr>
            <p:cNvPr id="20" name="Espace réservé du texte 27">
              <a:extLst>
                <a:ext uri="{FF2B5EF4-FFF2-40B4-BE49-F238E27FC236}">
                  <a16:creationId xmlns:a16="http://schemas.microsoft.com/office/drawing/2014/main" id="{C442EC5E-EF4F-8E4C-2B01-CA067EEC503D}"/>
                </a:ext>
              </a:extLst>
            </p:cNvPr>
            <p:cNvSpPr txBox="1">
              <a:spLocks/>
            </p:cNvSpPr>
            <p:nvPr/>
          </p:nvSpPr>
          <p:spPr>
            <a:xfrm>
              <a:off x="4710230" y="3174461"/>
              <a:ext cx="2583706" cy="852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2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Technicien(ne) relation client</a:t>
              </a:r>
            </a:p>
            <a:p>
              <a:pPr marL="171450" indent="-171450">
                <a:lnSpc>
                  <a:spcPct val="12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Conseiller(ère) clientèle</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Technicien(ne) relation client multicanal</a:t>
              </a:r>
              <a:endParaRPr lang="fr-FR" sz="800" dirty="0">
                <a:solidFill>
                  <a:srgbClr val="1B4851"/>
                </a:solidFill>
                <a:latin typeface="Mont SemiBold"/>
              </a:endParaRPr>
            </a:p>
          </p:txBody>
        </p:sp>
        <p:pic>
          <p:nvPicPr>
            <p:cNvPr id="15" name="Image 14">
              <a:extLst>
                <a:ext uri="{FF2B5EF4-FFF2-40B4-BE49-F238E27FC236}">
                  <a16:creationId xmlns:a16="http://schemas.microsoft.com/office/drawing/2014/main" id="{06D6947F-B941-2D12-5B5B-EDD064E40158}"/>
                </a:ext>
              </a:extLst>
            </p:cNvPr>
            <p:cNvPicPr>
              <a:picLocks noChangeAspect="1"/>
            </p:cNvPicPr>
            <p:nvPr/>
          </p:nvPicPr>
          <p:blipFill>
            <a:blip r:embed="rId5"/>
            <a:stretch>
              <a:fillRect/>
            </a:stretch>
          </p:blipFill>
          <p:spPr>
            <a:xfrm>
              <a:off x="4295795" y="4258779"/>
              <a:ext cx="266700" cy="266700"/>
            </a:xfrm>
            <a:prstGeom prst="rect">
              <a:avLst/>
            </a:prstGeom>
          </p:spPr>
        </p:pic>
        <p:sp>
          <p:nvSpPr>
            <p:cNvPr id="17" name="Espace réservé du texte 27">
              <a:extLst>
                <a:ext uri="{FF2B5EF4-FFF2-40B4-BE49-F238E27FC236}">
                  <a16:creationId xmlns:a16="http://schemas.microsoft.com/office/drawing/2014/main" id="{A290C8C1-8138-679F-8FB2-F76A6BB2E3C6}"/>
                </a:ext>
              </a:extLst>
            </p:cNvPr>
            <p:cNvSpPr txBox="1">
              <a:spLocks/>
            </p:cNvSpPr>
            <p:nvPr/>
          </p:nvSpPr>
          <p:spPr>
            <a:xfrm>
              <a:off x="4683709" y="4286750"/>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dirty="0">
                  <a:solidFill>
                    <a:srgbClr val="3C3C3B"/>
                  </a:solidFill>
                  <a:effectLst/>
                  <a:latin typeface="Mont Bold"/>
                </a:rPr>
                <a:t>Correspondance ROME : </a:t>
              </a:r>
              <a:br>
                <a:rPr lang="fr-FR" sz="1200" dirty="0">
                  <a:effectLst/>
                </a:rPr>
              </a:br>
              <a:r>
                <a:rPr lang="fr-FR" sz="1200" dirty="0">
                  <a:effectLst/>
                </a:rPr>
                <a:t>M1704 - Management relation clientèle</a:t>
              </a:r>
              <a:endParaRPr lang="fr-FR" sz="1200" dirty="0">
                <a:solidFill>
                  <a:srgbClr val="3C3C3B"/>
                </a:solidFill>
                <a:effectLst/>
                <a:latin typeface="Mont SemiBold"/>
              </a:endParaRPr>
            </a:p>
          </p:txBody>
        </p:sp>
      </p:grpSp>
      <p:sp>
        <p:nvSpPr>
          <p:cNvPr id="27" name="ZoneTexte 26">
            <a:extLst>
              <a:ext uri="{FF2B5EF4-FFF2-40B4-BE49-F238E27FC236}">
                <a16:creationId xmlns:a16="http://schemas.microsoft.com/office/drawing/2014/main" id="{C14B85C8-83F9-3C02-CCC5-8AC2CBD3BA86}"/>
              </a:ext>
            </a:extLst>
          </p:cNvPr>
          <p:cNvSpPr txBox="1"/>
          <p:nvPr/>
        </p:nvSpPr>
        <p:spPr>
          <a:xfrm>
            <a:off x="3956724" y="9844634"/>
            <a:ext cx="944841" cy="221018"/>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dirty="0">
                <a:solidFill>
                  <a:srgbClr val="00A79B"/>
                </a:solidFill>
                <a:effectLst/>
                <a:latin typeface="Mont SemiBold" pitchFamily="2" charset="0"/>
                <a:ea typeface="+mn-ea"/>
                <a:cs typeface="+mn-cs"/>
              </a:rPr>
              <a:t>Chargé de relations clientèle</a:t>
            </a:r>
          </a:p>
          <a:p>
            <a:endParaRPr lang="fr-FR" sz="600" b="1" i="0" dirty="0">
              <a:solidFill>
                <a:srgbClr val="00A79B"/>
              </a:solidFill>
              <a:effectLst/>
              <a:latin typeface="Mont SemiBold" pitchFamily="2" charset="0"/>
            </a:endParaRPr>
          </a:p>
        </p:txBody>
      </p:sp>
      <p:sp>
        <p:nvSpPr>
          <p:cNvPr id="23" name="Espace réservé du texte 5">
            <a:extLst>
              <a:ext uri="{FF2B5EF4-FFF2-40B4-BE49-F238E27FC236}">
                <a16:creationId xmlns:a16="http://schemas.microsoft.com/office/drawing/2014/main" id="{C0D5499B-09B6-C336-CE2E-0F9123083477}"/>
              </a:ext>
            </a:extLst>
          </p:cNvPr>
          <p:cNvSpPr txBox="1">
            <a:spLocks/>
          </p:cNvSpPr>
          <p:nvPr/>
        </p:nvSpPr>
        <p:spPr>
          <a:xfrm>
            <a:off x="661873" y="8295924"/>
            <a:ext cx="5849633" cy="98311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Le(la) chargé(e) de relation clientèle peut exercer une partie des missions de chargé(e) de gestion clientèle : gestion administrative des contrats, gestion de la facturation, traitement des impayés, etc.</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Le chargé de relation clientèle peut intervenir dans la relation avec les collectivités et syndicats clients : suivi financier, suivi des délibérations, mise à jour de fichiers clients</a:t>
            </a:r>
          </a:p>
        </p:txBody>
      </p:sp>
      <p:sp>
        <p:nvSpPr>
          <p:cNvPr id="24" name="Espace réservé du texte 4">
            <a:extLst>
              <a:ext uri="{FF2B5EF4-FFF2-40B4-BE49-F238E27FC236}">
                <a16:creationId xmlns:a16="http://schemas.microsoft.com/office/drawing/2014/main" id="{FE837C62-F040-6034-32F4-38AA1CAC951B}"/>
              </a:ext>
            </a:extLst>
          </p:cNvPr>
          <p:cNvSpPr txBox="1">
            <a:spLocks/>
          </p:cNvSpPr>
          <p:nvPr/>
        </p:nvSpPr>
        <p:spPr>
          <a:xfrm>
            <a:off x="661873" y="7930987"/>
            <a:ext cx="5214729" cy="337122"/>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pic>
        <p:nvPicPr>
          <p:cNvPr id="40" name="Espace réservé pour une image  40" descr="Une image contenant habits, personne, plein air, Col bleu&#10;&#10;Description générée automatiquement">
            <a:extLst>
              <a:ext uri="{FF2B5EF4-FFF2-40B4-BE49-F238E27FC236}">
                <a16:creationId xmlns:a16="http://schemas.microsoft.com/office/drawing/2014/main" id="{6999C5A5-0DC2-BB15-86FF-079854434D2A}"/>
              </a:ext>
            </a:extLst>
          </p:cNvPr>
          <p:cNvPicPr>
            <a:picLocks noGrp="1" noChangeAspect="1"/>
          </p:cNvPicPr>
          <p:nvPr>
            <p:ph type="pic" sz="quarter" idx="15"/>
          </p:nvPr>
        </p:nvPicPr>
        <p:blipFill>
          <a:blip r:embed="rId6"/>
          <a:srcRect t="967" b="967"/>
          <a:stretch>
            <a:fillRect/>
          </a:stretch>
        </p:blipFill>
        <p:spPr>
          <a:xfrm>
            <a:off x="628650" y="649288"/>
            <a:ext cx="1440535" cy="938212"/>
          </a:xfrm>
        </p:spPr>
      </p:pic>
      <p:pic>
        <p:nvPicPr>
          <p:cNvPr id="41" name="Espace réservé pour une image  47" descr="Une image contenant personne, habits, vêtements de travail, Col bleu&#10;&#10;Description générée automatiquement">
            <a:extLst>
              <a:ext uri="{FF2B5EF4-FFF2-40B4-BE49-F238E27FC236}">
                <a16:creationId xmlns:a16="http://schemas.microsoft.com/office/drawing/2014/main" id="{03C866E1-B6EF-84A1-2DD9-E0C1BA44C7E6}"/>
              </a:ext>
            </a:extLst>
          </p:cNvPr>
          <p:cNvPicPr>
            <a:picLocks noChangeAspect="1"/>
          </p:cNvPicPr>
          <p:nvPr/>
        </p:nvPicPr>
        <p:blipFill>
          <a:blip r:embed="rId7"/>
          <a:srcRect l="30292" r="30292"/>
          <a:stretch>
            <a:fillRect/>
          </a:stretch>
        </p:blipFill>
        <p:spPr>
          <a:xfrm>
            <a:off x="4624891" y="656551"/>
            <a:ext cx="686154" cy="938212"/>
          </a:xfrm>
          <a:prstGeom prst="rect">
            <a:avLst/>
          </a:prstGeom>
        </p:spPr>
      </p:pic>
      <p:pic>
        <p:nvPicPr>
          <p:cNvPr id="42" name="Espace réservé pour une image  45" descr="Une image contenant habits, personne, ciel, plein air&#10;&#10;Description générée automatiquement">
            <a:extLst>
              <a:ext uri="{FF2B5EF4-FFF2-40B4-BE49-F238E27FC236}">
                <a16:creationId xmlns:a16="http://schemas.microsoft.com/office/drawing/2014/main" id="{FF29376B-C833-0BCD-DEF6-B75D7958A36F}"/>
              </a:ext>
            </a:extLst>
          </p:cNvPr>
          <p:cNvPicPr>
            <a:picLocks noChangeAspect="1"/>
          </p:cNvPicPr>
          <p:nvPr/>
        </p:nvPicPr>
        <p:blipFill>
          <a:blip r:embed="rId8"/>
          <a:srcRect l="6685" r="6685"/>
          <a:stretch>
            <a:fillRect/>
          </a:stretch>
        </p:blipFill>
        <p:spPr>
          <a:xfrm>
            <a:off x="3027267" y="654830"/>
            <a:ext cx="1447028" cy="938212"/>
          </a:xfrm>
          <a:prstGeom prst="rect">
            <a:avLst/>
          </a:prstGeom>
        </p:spPr>
      </p:pic>
      <p:pic>
        <p:nvPicPr>
          <p:cNvPr id="44" name="Espace réservé pour une image  11" descr="Une image contenant plein air, route, habits, roue&#10;&#10;Description générée automatiquement">
            <a:extLst>
              <a:ext uri="{FF2B5EF4-FFF2-40B4-BE49-F238E27FC236}">
                <a16:creationId xmlns:a16="http://schemas.microsoft.com/office/drawing/2014/main" id="{D77B0E99-4660-B36C-B00A-E079D8D1DEE3}"/>
              </a:ext>
            </a:extLst>
          </p:cNvPr>
          <p:cNvPicPr>
            <a:picLocks noChangeAspect="1"/>
          </p:cNvPicPr>
          <p:nvPr/>
        </p:nvPicPr>
        <p:blipFill>
          <a:blip r:embed="rId9"/>
          <a:srcRect t="1154" b="1154"/>
          <a:stretch>
            <a:fillRect/>
          </a:stretch>
        </p:blipFill>
        <p:spPr>
          <a:xfrm>
            <a:off x="5461643" y="655817"/>
            <a:ext cx="1439604" cy="938212"/>
          </a:xfrm>
          <a:prstGeom prst="rect">
            <a:avLst/>
          </a:prstGeom>
        </p:spPr>
      </p:pic>
      <p:pic>
        <p:nvPicPr>
          <p:cNvPr id="45" name="Espace réservé pour une image  48" descr="Une image contenant texte, ordinateur, Ordinateur personnel, intérieur&#10;&#10;Description générée automatiquement">
            <a:extLst>
              <a:ext uri="{FF2B5EF4-FFF2-40B4-BE49-F238E27FC236}">
                <a16:creationId xmlns:a16="http://schemas.microsoft.com/office/drawing/2014/main" id="{DE07F6D2-8196-85F9-1E70-E039D492E6DC}"/>
              </a:ext>
            </a:extLst>
          </p:cNvPr>
          <p:cNvPicPr>
            <a:picLocks noGrp="1" noChangeAspect="1"/>
          </p:cNvPicPr>
          <p:nvPr>
            <p:ph type="pic" sz="quarter" idx="19"/>
          </p:nvPr>
        </p:nvPicPr>
        <p:blipFill>
          <a:blip r:embed="rId10"/>
          <a:srcRect t="2392" b="2392"/>
          <a:stretch>
            <a:fillRect/>
          </a:stretch>
        </p:blipFill>
        <p:spPr>
          <a:xfrm>
            <a:off x="2219781" y="654830"/>
            <a:ext cx="656890" cy="938212"/>
          </a:xfrm>
        </p:spPr>
      </p:pic>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4966EF-2CCB-77FC-AD2F-86D05003AAEE}"/>
              </a:ext>
            </a:extLst>
          </p:cNvPr>
          <p:cNvSpPr/>
          <p:nvPr/>
        </p:nvSpPr>
        <p:spPr>
          <a:xfrm>
            <a:off x="662940" y="1083726"/>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Répondre aux sollicitations des clients (accueillir, informer, conseiller, recueillir les besoins)</a:t>
            </a:r>
          </a:p>
          <a:p>
            <a:r>
              <a:rPr lang="fr-FR" sz="800" b="1" i="1" dirty="0">
                <a:solidFill>
                  <a:schemeClr val="tx1"/>
                </a:solidFill>
                <a:latin typeface="Mont SemiBold Italic"/>
              </a:rPr>
              <a:t>(Correspondance ROME :  Accueillir, orienter, informer une personne / Recueillir et analyse les besoins clients)</a:t>
            </a:r>
          </a:p>
        </p:txBody>
      </p:sp>
      <p:sp>
        <p:nvSpPr>
          <p:cNvPr id="2" name="Espace réservé du numéro de diapositive 1">
            <a:extLst>
              <a:ext uri="{FF2B5EF4-FFF2-40B4-BE49-F238E27FC236}">
                <a16:creationId xmlns:a16="http://schemas.microsoft.com/office/drawing/2014/main" id="{7CE903FD-A576-B2E3-303D-C88684CE33DE}"/>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5" name="Espace réservé du texte 4">
            <a:extLst>
              <a:ext uri="{FF2B5EF4-FFF2-40B4-BE49-F238E27FC236}">
                <a16:creationId xmlns:a16="http://schemas.microsoft.com/office/drawing/2014/main" id="{2635C7C0-86B8-363F-0BA7-B43C511D26E9}"/>
              </a:ext>
            </a:extLst>
          </p:cNvPr>
          <p:cNvSpPr>
            <a:spLocks noGrp="1"/>
          </p:cNvSpPr>
          <p:nvPr>
            <p:ph type="body" sz="quarter" idx="27"/>
          </p:nvPr>
        </p:nvSpPr>
        <p:spPr>
          <a:xfrm>
            <a:off x="652497" y="679932"/>
            <a:ext cx="6290796" cy="243808"/>
          </a:xfrm>
        </p:spPr>
        <p:txBody>
          <a:bodyPr/>
          <a:lstStyle/>
          <a:p>
            <a:r>
              <a:rPr lang="fr-FR"/>
              <a:t>Compétences</a:t>
            </a:r>
          </a:p>
        </p:txBody>
      </p:sp>
      <p:sp>
        <p:nvSpPr>
          <p:cNvPr id="6" name="Espace réservé du texte 5">
            <a:extLst>
              <a:ext uri="{FF2B5EF4-FFF2-40B4-BE49-F238E27FC236}">
                <a16:creationId xmlns:a16="http://schemas.microsoft.com/office/drawing/2014/main" id="{8EFA3631-3111-231B-6D7E-955D43C40C4F}"/>
              </a:ext>
            </a:extLst>
          </p:cNvPr>
          <p:cNvSpPr>
            <a:spLocks noGrp="1"/>
          </p:cNvSpPr>
          <p:nvPr>
            <p:ph type="body" sz="quarter" idx="28"/>
          </p:nvPr>
        </p:nvSpPr>
        <p:spPr>
          <a:xfrm>
            <a:off x="662940" y="1510066"/>
            <a:ext cx="6280352" cy="721646"/>
          </a:xfrm>
        </p:spPr>
        <p:txBody>
          <a:body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un accueil physique et téléphonique en utilisant une posture et un langage adapté conforme à l’image de l’entreprise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Recueillir et analyser les besoins des clients (ouverture/fermeture d'abonnement, gestion d'incidents, etc.) en mobilisant les techniques d’écoute active et en tenant compte de leur situation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Répondre aux demandes clients via divers canaux (téléphone, courrier, email, chat) et en communiquant les informations techniques ou administratives de manière compréhensible et inclusive afin d’en garantir l’accès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Proposer aux usagers les différents services et offres disponibles (services digitaux, mensualisation des règlements, assurances…)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Prévenir les risques d'escalade de conflits en utilisant des techniques d'écoute et de gestuelle appropriées et en ayant recours aux techniques de communication non violente (CNV) </a:t>
            </a:r>
          </a:p>
          <a:p>
            <a:pPr marL="171450" indent="-171450" algn="just">
              <a:lnSpc>
                <a:spcPct val="100000"/>
              </a:lnSpc>
              <a:spcBef>
                <a:spcPts val="0"/>
              </a:spcBef>
              <a:buClr>
                <a:schemeClr val="accent2"/>
              </a:buClr>
              <a:buSzPct val="150000"/>
              <a:buFont typeface="Arial" panose="020B0604020202020204" pitchFamily="34" charset="0"/>
              <a:buChar char="•"/>
            </a:pPr>
            <a:endParaRPr lang="fr-FR" sz="1000" b="0" dirty="0">
              <a:solidFill>
                <a:srgbClr val="1B4851"/>
              </a:solidFill>
              <a:highlight>
                <a:srgbClr val="FFFF00"/>
              </a:highlight>
              <a:latin typeface="Mont" panose="00000700000000000000" pitchFamily="50" charset="0"/>
            </a:endParaRPr>
          </a:p>
        </p:txBody>
      </p:sp>
      <p:sp>
        <p:nvSpPr>
          <p:cNvPr id="17" name="ZoneTexte 16">
            <a:extLst>
              <a:ext uri="{FF2B5EF4-FFF2-40B4-BE49-F238E27FC236}">
                <a16:creationId xmlns:a16="http://schemas.microsoft.com/office/drawing/2014/main" id="{3656A8C7-DF5B-E7FD-8F7A-C95800FE0813}"/>
              </a:ext>
            </a:extLst>
          </p:cNvPr>
          <p:cNvSpPr txBox="1"/>
          <p:nvPr/>
        </p:nvSpPr>
        <p:spPr>
          <a:xfrm>
            <a:off x="4016255" y="9901372"/>
            <a:ext cx="944841" cy="221018"/>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dirty="0">
                <a:solidFill>
                  <a:srgbClr val="00A79B"/>
                </a:solidFill>
                <a:effectLst/>
                <a:latin typeface="Mont SemiBold" pitchFamily="2" charset="0"/>
                <a:ea typeface="+mn-ea"/>
                <a:cs typeface="+mn-cs"/>
              </a:rPr>
              <a:t>Chargé de relations clientèle</a:t>
            </a:r>
          </a:p>
          <a:p>
            <a:endParaRPr lang="fr-FR" sz="600" b="1" i="0" dirty="0">
              <a:solidFill>
                <a:srgbClr val="00A79B"/>
              </a:solidFill>
              <a:effectLst/>
              <a:latin typeface="Mont SemiBold" pitchFamily="2" charset="0"/>
            </a:endParaRPr>
          </a:p>
        </p:txBody>
      </p:sp>
      <p:cxnSp>
        <p:nvCxnSpPr>
          <p:cNvPr id="18" name="Connecteur droit 17">
            <a:extLst>
              <a:ext uri="{FF2B5EF4-FFF2-40B4-BE49-F238E27FC236}">
                <a16:creationId xmlns:a16="http://schemas.microsoft.com/office/drawing/2014/main" id="{032FBDF7-3A48-77A3-73A1-1C733934270F}"/>
              </a:ext>
            </a:extLst>
          </p:cNvPr>
          <p:cNvCxnSpPr>
            <a:cxnSpLocks/>
          </p:cNvCxnSpPr>
          <p:nvPr/>
        </p:nvCxnSpPr>
        <p:spPr>
          <a:xfrm>
            <a:off x="652497" y="334956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nvGrpSpPr>
          <p:cNvPr id="7" name="Groupe 6">
            <a:extLst>
              <a:ext uri="{FF2B5EF4-FFF2-40B4-BE49-F238E27FC236}">
                <a16:creationId xmlns:a16="http://schemas.microsoft.com/office/drawing/2014/main" id="{01F63D89-0CD8-DD6A-82A4-094A76FA215B}"/>
              </a:ext>
            </a:extLst>
          </p:cNvPr>
          <p:cNvGrpSpPr/>
          <p:nvPr/>
        </p:nvGrpSpPr>
        <p:grpSpPr>
          <a:xfrm>
            <a:off x="662940" y="3457827"/>
            <a:ext cx="6295389" cy="1512158"/>
            <a:chOff x="647903" y="2629583"/>
            <a:chExt cx="6295389" cy="1512158"/>
          </a:xfrm>
        </p:grpSpPr>
        <p:sp>
          <p:nvSpPr>
            <p:cNvPr id="13" name="Rectangle 12">
              <a:extLst>
                <a:ext uri="{FF2B5EF4-FFF2-40B4-BE49-F238E27FC236}">
                  <a16:creationId xmlns:a16="http://schemas.microsoft.com/office/drawing/2014/main" id="{1C6115ED-D2D5-8D71-F89C-6D9636A74B4F}"/>
                </a:ext>
              </a:extLst>
            </p:cNvPr>
            <p:cNvSpPr/>
            <p:nvPr/>
          </p:nvSpPr>
          <p:spPr>
            <a:xfrm>
              <a:off x="662940" y="2629583"/>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Traiter les dossiers clients</a:t>
              </a:r>
            </a:p>
            <a:p>
              <a:r>
                <a:rPr lang="fr-FR" sz="800" b="1" i="1" dirty="0">
                  <a:solidFill>
                    <a:schemeClr val="tx1"/>
                  </a:solidFill>
                  <a:latin typeface="Mont SemiBold Italic"/>
                </a:rPr>
                <a:t>(</a:t>
              </a:r>
              <a:r>
                <a:rPr lang="fr-FR" sz="800" b="1" i="1" dirty="0">
                  <a:solidFill>
                    <a:schemeClr val="tx1"/>
                  </a:solidFill>
                  <a:effectLst/>
                  <a:latin typeface="Mont SemiBold Italic"/>
                </a:rPr>
                <a:t>Correspondance ROME</a:t>
              </a:r>
              <a:r>
                <a:rPr lang="fr-FR" sz="800" b="1" i="1" dirty="0">
                  <a:solidFill>
                    <a:schemeClr val="tx1"/>
                  </a:solidFill>
                  <a:latin typeface="Mont SemiBold Italic"/>
                </a:rPr>
                <a:t> :  </a:t>
              </a:r>
              <a:r>
                <a:rPr lang="fr-FR" sz="800" b="1" i="1" dirty="0">
                  <a:solidFill>
                    <a:schemeClr val="tx1"/>
                  </a:solidFill>
                  <a:effectLst/>
                  <a:latin typeface="Mont SemiBold Italic"/>
                </a:rPr>
                <a:t>Identifier, traiter une demande client)</a:t>
              </a:r>
              <a:endParaRPr lang="fr-FR" sz="800" b="1" i="1" dirty="0">
                <a:solidFill>
                  <a:schemeClr val="tx1"/>
                </a:solidFill>
                <a:latin typeface="Mont SemiBold Italic"/>
              </a:endParaRPr>
            </a:p>
          </p:txBody>
        </p:sp>
        <p:sp>
          <p:nvSpPr>
            <p:cNvPr id="16" name="Espace réservé du texte 5">
              <a:extLst>
                <a:ext uri="{FF2B5EF4-FFF2-40B4-BE49-F238E27FC236}">
                  <a16:creationId xmlns:a16="http://schemas.microsoft.com/office/drawing/2014/main" id="{7F4C0F90-A9FA-A7A7-4768-38FF90D73589}"/>
                </a:ext>
              </a:extLst>
            </p:cNvPr>
            <p:cNvSpPr txBox="1">
              <a:spLocks/>
            </p:cNvSpPr>
            <p:nvPr/>
          </p:nvSpPr>
          <p:spPr>
            <a:xfrm>
              <a:off x="662940" y="3055838"/>
              <a:ext cx="6280352" cy="776015"/>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Mettre à jour les dossiers clients en fonction des données et informations recueillies et traitées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le suivi de la facturation client en veillant aux encaissements, en identifiant et en signalant les erreurs de facturation, en effectuant les relances le cas échéant, afin de garantir une tenue de la trésorerie à jour</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un suivi proactif des dossiers clients en gérant les réclamations et en veillant à la résolution des incidents techniques afin de garantir la traçabilité des dossiers et la satisfaction des clients</a:t>
              </a:r>
            </a:p>
          </p:txBody>
        </p:sp>
        <p:cxnSp>
          <p:nvCxnSpPr>
            <p:cNvPr id="19" name="Connecteur droit 18">
              <a:extLst>
                <a:ext uri="{FF2B5EF4-FFF2-40B4-BE49-F238E27FC236}">
                  <a16:creationId xmlns:a16="http://schemas.microsoft.com/office/drawing/2014/main" id="{7DA56829-AE73-0B23-0286-15AEF5758BE9}"/>
                </a:ext>
              </a:extLst>
            </p:cNvPr>
            <p:cNvCxnSpPr>
              <a:cxnSpLocks/>
            </p:cNvCxnSpPr>
            <p:nvPr/>
          </p:nvCxnSpPr>
          <p:spPr>
            <a:xfrm>
              <a:off x="647903" y="4141741"/>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4" name="Groupe 3">
            <a:extLst>
              <a:ext uri="{FF2B5EF4-FFF2-40B4-BE49-F238E27FC236}">
                <a16:creationId xmlns:a16="http://schemas.microsoft.com/office/drawing/2014/main" id="{6C3DD3DD-77B1-DA02-2C00-817E9F1ED10C}"/>
              </a:ext>
            </a:extLst>
          </p:cNvPr>
          <p:cNvGrpSpPr/>
          <p:nvPr/>
        </p:nvGrpSpPr>
        <p:grpSpPr>
          <a:xfrm>
            <a:off x="641171" y="5082225"/>
            <a:ext cx="6295389" cy="1696001"/>
            <a:chOff x="662940" y="4128370"/>
            <a:chExt cx="6295389" cy="1696001"/>
          </a:xfrm>
        </p:grpSpPr>
        <p:sp>
          <p:nvSpPr>
            <p:cNvPr id="24" name="Rectangle 23">
              <a:extLst>
                <a:ext uri="{FF2B5EF4-FFF2-40B4-BE49-F238E27FC236}">
                  <a16:creationId xmlns:a16="http://schemas.microsoft.com/office/drawing/2014/main" id="{D797016B-647A-0EAB-D7E9-69CBA247FE9A}"/>
                </a:ext>
              </a:extLst>
            </p:cNvPr>
            <p:cNvSpPr/>
            <p:nvPr/>
          </p:nvSpPr>
          <p:spPr>
            <a:xfrm>
              <a:off x="677977" y="4128370"/>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563089"/>
                  </a:solidFill>
                  <a:latin typeface="Mont Bold" panose="00000900000000000000"/>
                </a:rPr>
                <a:t>Apporter une assistance technique aux équipes</a:t>
              </a:r>
            </a:p>
            <a:p>
              <a:r>
                <a:rPr lang="fr-FR" sz="800" b="1" i="1" dirty="0">
                  <a:solidFill>
                    <a:schemeClr val="tx1"/>
                  </a:solidFill>
                  <a:latin typeface="Mont SemiBold Italic"/>
                </a:rPr>
                <a:t>(</a:t>
              </a:r>
              <a:r>
                <a:rPr lang="fr-FR" sz="800" b="1" i="1" dirty="0">
                  <a:solidFill>
                    <a:schemeClr val="tx1"/>
                  </a:solidFill>
                  <a:effectLst/>
                  <a:latin typeface="Mont SemiBold Italic"/>
                </a:rPr>
                <a:t>Correspondance ROME</a:t>
              </a:r>
              <a:r>
                <a:rPr lang="fr-FR" sz="800" b="1" i="1" dirty="0">
                  <a:solidFill>
                    <a:schemeClr val="tx1"/>
                  </a:solidFill>
                  <a:latin typeface="Mont SemiBold Italic"/>
                </a:rPr>
                <a:t> :  </a:t>
              </a:r>
              <a:r>
                <a:rPr lang="fr-FR" sz="800" b="1" i="1" dirty="0">
                  <a:solidFill>
                    <a:schemeClr val="tx1"/>
                  </a:solidFill>
                  <a:effectLst/>
                  <a:latin typeface="Mont SemiBold Italic"/>
                </a:rPr>
                <a:t>Apporter une assistance technique aux équipes)</a:t>
              </a:r>
              <a:endParaRPr lang="fr-FR" sz="800" b="1" i="1" dirty="0">
                <a:solidFill>
                  <a:schemeClr val="tx1"/>
                </a:solidFill>
                <a:latin typeface="Mont SemiBold Italic"/>
              </a:endParaRPr>
            </a:p>
          </p:txBody>
        </p:sp>
        <p:sp>
          <p:nvSpPr>
            <p:cNvPr id="25" name="Espace réservé du texte 5">
              <a:extLst>
                <a:ext uri="{FF2B5EF4-FFF2-40B4-BE49-F238E27FC236}">
                  <a16:creationId xmlns:a16="http://schemas.microsoft.com/office/drawing/2014/main" id="{61ADE00F-F4FE-D9B5-B9B1-1FA1E9DE261B}"/>
                </a:ext>
              </a:extLst>
            </p:cNvPr>
            <p:cNvSpPr txBox="1">
              <a:spLocks/>
            </p:cNvSpPr>
            <p:nvPr/>
          </p:nvSpPr>
          <p:spPr>
            <a:xfrm>
              <a:off x="662940" y="4519401"/>
              <a:ext cx="6280352" cy="44528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marR="0" lvl="0" indent="-171450" algn="just" defTabSz="914400" rtl="0" eaLnBrk="1" fontAlgn="auto" latinLnBrk="0" hangingPunct="1">
                <a:lnSpc>
                  <a:spcPct val="100000"/>
                </a:lnSpc>
                <a:spcBef>
                  <a:spcPts val="0"/>
                </a:spcBef>
                <a:spcAft>
                  <a:spcPts val="0"/>
                </a:spcAft>
                <a:buClr>
                  <a:srgbClr val="00A89B"/>
                </a:buClr>
                <a:buSzPct val="150000"/>
                <a:buFont typeface="Arial" panose="020B0604020202020204" pitchFamily="34" charset="0"/>
                <a:buChar char="•"/>
                <a:tabLst/>
                <a:defRPr/>
              </a:pPr>
              <a:r>
                <a:rPr kumimoji="0" lang="fr-FR" sz="1000" b="0" i="0" u="none" strike="noStrike" kern="1200" cap="none" spc="0" normalizeH="0" baseline="0" noProof="0" dirty="0">
                  <a:ln>
                    <a:noFill/>
                  </a:ln>
                  <a:solidFill>
                    <a:srgbClr val="1B4851"/>
                  </a:solidFill>
                  <a:effectLst/>
                  <a:uLnTx/>
                  <a:uFillTx/>
                  <a:latin typeface="Mont" panose="00000700000000000000" pitchFamily="50" charset="0"/>
                  <a:ea typeface="+mn-ea"/>
                  <a:cs typeface="+mn-cs"/>
                </a:rPr>
                <a:t>Planifier les rendez-vous des agents, en contactant les clients, en les renseignant sur la nature des interventions, en répondant à leurs interrogations et en tenant compte des disponibilités des deux parties, afin d’optimiser les agendas d’intervention</a:t>
              </a:r>
            </a:p>
            <a:p>
              <a:pPr marL="171450" indent="-171450" algn="just" defTabSz="914400">
                <a:lnSpc>
                  <a:spcPct val="100000"/>
                </a:lnSpc>
                <a:spcBef>
                  <a:spcPts val="0"/>
                </a:spcBef>
                <a:buClr>
                  <a:srgbClr val="00A89B"/>
                </a:buClr>
                <a:buSzPct val="150000"/>
                <a:buFont typeface="Arial" panose="020B0604020202020204" pitchFamily="34" charset="0"/>
                <a:buChar char="•"/>
                <a:defRPr/>
              </a:pPr>
              <a:r>
                <a:rPr lang="fr-FR" sz="1000" b="0" dirty="0">
                  <a:solidFill>
                    <a:srgbClr val="1B4851"/>
                  </a:solidFill>
                  <a:latin typeface="Mont" panose="00000700000000000000" pitchFamily="50" charset="0"/>
                </a:rPr>
                <a:t>Communiquer aux agents les éléments utiles à leurs interventions chez les clients en utilisant les différents canaux dédiés (mails, sms, téléphone, etc.), en synthétisant les informations, en livrant des consignes explicites afin de garantir une lisibilité des demandes, interventions et travaux à effectuer</a:t>
              </a:r>
            </a:p>
            <a:p>
              <a:pPr marL="171450" indent="-171450" algn="just">
                <a:lnSpc>
                  <a:spcPct val="100000"/>
                </a:lnSpc>
                <a:spcBef>
                  <a:spcPts val="0"/>
                </a:spcBef>
                <a:buClr>
                  <a:schemeClr val="accent2"/>
                </a:buClr>
                <a:buSzPct val="150000"/>
                <a:buFont typeface="Arial" panose="020B0604020202020204" pitchFamily="34" charset="0"/>
                <a:buChar char="•"/>
              </a:pPr>
              <a:endParaRPr lang="fr-FR" sz="1000" b="0" dirty="0">
                <a:solidFill>
                  <a:srgbClr val="1B4851"/>
                </a:solidFill>
                <a:latin typeface="Mont" panose="00000700000000000000" pitchFamily="50" charset="0"/>
              </a:endParaRPr>
            </a:p>
          </p:txBody>
        </p:sp>
        <p:cxnSp>
          <p:nvCxnSpPr>
            <p:cNvPr id="26" name="Connecteur droit 25">
              <a:extLst>
                <a:ext uri="{FF2B5EF4-FFF2-40B4-BE49-F238E27FC236}">
                  <a16:creationId xmlns:a16="http://schemas.microsoft.com/office/drawing/2014/main" id="{64A56EF6-288E-EDBB-8EC8-0A781A35E9CF}"/>
                </a:ext>
              </a:extLst>
            </p:cNvPr>
            <p:cNvCxnSpPr>
              <a:cxnSpLocks/>
            </p:cNvCxnSpPr>
            <p:nvPr/>
          </p:nvCxnSpPr>
          <p:spPr>
            <a:xfrm>
              <a:off x="662940" y="5824371"/>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3" name="Groupe 2">
            <a:extLst>
              <a:ext uri="{FF2B5EF4-FFF2-40B4-BE49-F238E27FC236}">
                <a16:creationId xmlns:a16="http://schemas.microsoft.com/office/drawing/2014/main" id="{1FB9A7A3-A48B-E91D-7F62-B4931F145F59}"/>
              </a:ext>
            </a:extLst>
          </p:cNvPr>
          <p:cNvGrpSpPr/>
          <p:nvPr/>
        </p:nvGrpSpPr>
        <p:grpSpPr>
          <a:xfrm>
            <a:off x="601345" y="6994647"/>
            <a:ext cx="6280352" cy="1754607"/>
            <a:chOff x="659229" y="6286577"/>
            <a:chExt cx="6280352" cy="1754607"/>
          </a:xfrm>
        </p:grpSpPr>
        <p:sp>
          <p:nvSpPr>
            <p:cNvPr id="27" name="Rectangle 26">
              <a:extLst>
                <a:ext uri="{FF2B5EF4-FFF2-40B4-BE49-F238E27FC236}">
                  <a16:creationId xmlns:a16="http://schemas.microsoft.com/office/drawing/2014/main" id="{928C031B-43C2-75A0-A122-8689A7FE648E}"/>
                </a:ext>
              </a:extLst>
            </p:cNvPr>
            <p:cNvSpPr/>
            <p:nvPr/>
          </p:nvSpPr>
          <p:spPr>
            <a:xfrm>
              <a:off x="659229" y="6286577"/>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rgbClr val="563089"/>
                  </a:solidFill>
                  <a:latin typeface="Mont Bold" panose="00000900000000000000"/>
                </a:rPr>
                <a:t>Collecter et analyser des données, des informations</a:t>
              </a:r>
            </a:p>
            <a:p>
              <a:r>
                <a:rPr lang="fr-FR" sz="800" b="1" i="1">
                  <a:solidFill>
                    <a:schemeClr val="tx1"/>
                  </a:solidFill>
                  <a:latin typeface="Mont SemiBold Italic"/>
                </a:rPr>
                <a:t>(</a:t>
              </a:r>
              <a:r>
                <a:rPr lang="fr-FR" sz="800" b="1" i="1">
                  <a:solidFill>
                    <a:schemeClr val="tx1"/>
                  </a:solidFill>
                  <a:effectLst/>
                  <a:latin typeface="Mont SemiBold Italic"/>
                </a:rPr>
                <a:t>Correspondance ROME</a:t>
              </a:r>
              <a:r>
                <a:rPr lang="fr-FR" sz="800" b="1" i="1">
                  <a:solidFill>
                    <a:schemeClr val="tx1"/>
                  </a:solidFill>
                  <a:latin typeface="Mont SemiBold Italic"/>
                </a:rPr>
                <a:t> :  </a:t>
              </a:r>
              <a:r>
                <a:rPr lang="fr-FR" sz="800" b="1" i="1">
                  <a:solidFill>
                    <a:schemeClr val="tx1"/>
                  </a:solidFill>
                  <a:effectLst/>
                  <a:latin typeface="Mont SemiBold Italic"/>
                </a:rPr>
                <a:t>Collecter et analyser des données, des informations)</a:t>
              </a:r>
              <a:endParaRPr lang="fr-FR" sz="800" b="1" i="1">
                <a:solidFill>
                  <a:schemeClr val="tx1"/>
                </a:solidFill>
                <a:latin typeface="Mont SemiBold Italic"/>
              </a:endParaRPr>
            </a:p>
          </p:txBody>
        </p:sp>
        <p:sp>
          <p:nvSpPr>
            <p:cNvPr id="28" name="Espace réservé du texte 5">
              <a:extLst>
                <a:ext uri="{FF2B5EF4-FFF2-40B4-BE49-F238E27FC236}">
                  <a16:creationId xmlns:a16="http://schemas.microsoft.com/office/drawing/2014/main" id="{75A53687-2526-DDA5-970A-B314C375C0AE}"/>
                </a:ext>
              </a:extLst>
            </p:cNvPr>
            <p:cNvSpPr txBox="1">
              <a:spLocks/>
            </p:cNvSpPr>
            <p:nvPr/>
          </p:nvSpPr>
          <p:spPr>
            <a:xfrm>
              <a:off x="659229" y="6673431"/>
              <a:ext cx="6280352" cy="44528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Analyser les dossiers clients en recherchant et en interprétant les données d’activité et de consommation, notamment dans le cadre de la facturation automatisée et de la télérelève (dysfonctionnement de compteurs, fuites, détection de fraude)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Tracer les dysfonctionnements en utilisant les systèmes de gestion de la relation client, en les expliquant de manière factuelle et les en transmettant aux équipes concernées afin de permettre une remise en conformité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Collecter et analyser les données des collectivités et syndicats (décisions de tarification, etc.) afin d’assurer la conformité de la tarification et de la mise à jour des données clients.</a:t>
              </a:r>
            </a:p>
          </p:txBody>
        </p:sp>
        <p:cxnSp>
          <p:nvCxnSpPr>
            <p:cNvPr id="29" name="Connecteur droit 28">
              <a:extLst>
                <a:ext uri="{FF2B5EF4-FFF2-40B4-BE49-F238E27FC236}">
                  <a16:creationId xmlns:a16="http://schemas.microsoft.com/office/drawing/2014/main" id="{A0423E67-9A89-0B96-822E-00F038E1622B}"/>
                </a:ext>
              </a:extLst>
            </p:cNvPr>
            <p:cNvCxnSpPr>
              <a:cxnSpLocks/>
            </p:cNvCxnSpPr>
            <p:nvPr/>
          </p:nvCxnSpPr>
          <p:spPr>
            <a:xfrm>
              <a:off x="735861" y="80411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997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bureau ou en agence clientèle, aux horaires d’ouverture des services clients (éventuellement le samedi)</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Utilisation d'outils informatiques et de téléphonie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Contact permanent avec le public et les équipes internes, nécessitant aisance relationnelle et bonne capacité à gérer ses émotions</a:t>
            </a:r>
            <a:endParaRPr lang="fr-FR" b="0" dirty="0">
              <a:solidFill>
                <a:srgbClr val="1B4851"/>
              </a:solidFill>
              <a:effectLst/>
            </a:endParaRP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57588" y="3082434"/>
            <a:ext cx="6290796" cy="654202"/>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Titre professionnel Conseiller relation client à distance</a:t>
            </a:r>
          </a:p>
          <a:p>
            <a:pPr marL="171450" indent="-171450" algn="just">
              <a:buClr>
                <a:schemeClr val="accent2"/>
              </a:buClr>
              <a:buSzPct val="150000"/>
              <a:buFont typeface="Arial" panose="020B0604020202020204" pitchFamily="34" charset="0"/>
              <a:buChar char="•"/>
            </a:pPr>
            <a:r>
              <a:rPr lang="fr-FR" sz="1000" b="0">
                <a:solidFill>
                  <a:srgbClr val="1B4851"/>
                </a:solidFill>
                <a:latin typeface="Mont" panose="00000700000000000000" pitchFamily="50" charset="0"/>
              </a:rPr>
              <a:t>BTS </a:t>
            </a:r>
            <a:r>
              <a:rPr lang="fr-FR" sz="1000" b="0" dirty="0">
                <a:solidFill>
                  <a:srgbClr val="1B4851"/>
                </a:solidFill>
                <a:latin typeface="Mont" panose="00000700000000000000" pitchFamily="50" charset="0"/>
              </a:rPr>
              <a:t>Négociation et digitalisation de la relation clientèle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Management commercial opérationnel</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Gestion des entreprises et des administrations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Techniques de commercialisation</a:t>
            </a:r>
            <a:endParaRPr lang="fr-FR" sz="1100" b="0" dirty="0">
              <a:solidFill>
                <a:srgbClr val="1B4851"/>
              </a:solidFill>
              <a:latin typeface="Mont SemiBold"/>
            </a:endParaRP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46927" y="2729815"/>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3059812" y="5137258"/>
            <a:ext cx="3170882" cy="365866"/>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Chargé de gestion clientèle</a:t>
            </a:r>
          </a:p>
        </p:txBody>
      </p:sp>
      <p:sp>
        <p:nvSpPr>
          <p:cNvPr id="8" name="ZoneTexte 7">
            <a:extLst>
              <a:ext uri="{FF2B5EF4-FFF2-40B4-BE49-F238E27FC236}">
                <a16:creationId xmlns:a16="http://schemas.microsoft.com/office/drawing/2014/main" id="{9D8E34CC-8A37-3265-36A7-8114FAEDB94E}"/>
              </a:ext>
            </a:extLst>
          </p:cNvPr>
          <p:cNvSpPr txBox="1"/>
          <p:nvPr/>
        </p:nvSpPr>
        <p:spPr>
          <a:xfrm>
            <a:off x="4172832" y="9869951"/>
            <a:ext cx="944841" cy="221018"/>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Chargé de relations clientèle</a:t>
            </a:r>
          </a:p>
          <a:p>
            <a:endParaRPr lang="fr-FR" sz="600" b="1" i="0">
              <a:solidFill>
                <a:srgbClr val="00A79B"/>
              </a:solidFill>
              <a:effectLst/>
              <a:latin typeface="Mont SemiBold" pitchFamily="2" charset="0"/>
            </a:endParaRPr>
          </a:p>
        </p:txBody>
      </p:sp>
      <p:sp>
        <p:nvSpPr>
          <p:cNvPr id="3" name="Espace réservé du texte 8">
            <a:extLst>
              <a:ext uri="{FF2B5EF4-FFF2-40B4-BE49-F238E27FC236}">
                <a16:creationId xmlns:a16="http://schemas.microsoft.com/office/drawing/2014/main" id="{49E1A8CE-EAD7-F1D8-4A87-B961F0B4397C}"/>
              </a:ext>
            </a:extLst>
          </p:cNvPr>
          <p:cNvSpPr txBox="1">
            <a:spLocks/>
          </p:cNvSpPr>
          <p:nvPr/>
        </p:nvSpPr>
        <p:spPr>
          <a:xfrm>
            <a:off x="3059812" y="5590523"/>
            <a:ext cx="3170882" cy="311930"/>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Responsable clientèle</a:t>
            </a:r>
            <a:endParaRPr lang="fr-FR" dirty="0"/>
          </a:p>
        </p:txBody>
      </p:sp>
      <p:pic>
        <p:nvPicPr>
          <p:cNvPr id="11" name="Graphique 10" descr="Ascenseur montant avec un remplissage uni">
            <a:extLst>
              <a:ext uri="{FF2B5EF4-FFF2-40B4-BE49-F238E27FC236}">
                <a16:creationId xmlns:a16="http://schemas.microsoft.com/office/drawing/2014/main" id="{6AC089DF-BABE-6EE0-2E84-FDEB5EE739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752" y="4931245"/>
            <a:ext cx="1751269" cy="1751269"/>
          </a:xfrm>
          <a:prstGeom prst="rect">
            <a:avLst/>
          </a:prstGeom>
        </p:spPr>
      </p:pic>
      <p:sp>
        <p:nvSpPr>
          <p:cNvPr id="6" name="Espace réservé du texte 8">
            <a:extLst>
              <a:ext uri="{FF2B5EF4-FFF2-40B4-BE49-F238E27FC236}">
                <a16:creationId xmlns:a16="http://schemas.microsoft.com/office/drawing/2014/main" id="{0CB60372-B84E-E86C-9764-F7A804F3D94B}"/>
              </a:ext>
            </a:extLst>
          </p:cNvPr>
          <p:cNvSpPr txBox="1">
            <a:spLocks/>
          </p:cNvSpPr>
          <p:nvPr/>
        </p:nvSpPr>
        <p:spPr>
          <a:xfrm>
            <a:off x="3059812" y="6057611"/>
            <a:ext cx="3170882" cy="311930"/>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Ordonnanceur</a:t>
            </a:r>
            <a:endParaRPr lang="fr-FR" dirty="0"/>
          </a:p>
        </p:txBody>
      </p:sp>
      <p:sp>
        <p:nvSpPr>
          <p:cNvPr id="7" name="Espace réservé du texte 20">
            <a:extLst>
              <a:ext uri="{FF2B5EF4-FFF2-40B4-BE49-F238E27FC236}">
                <a16:creationId xmlns:a16="http://schemas.microsoft.com/office/drawing/2014/main" id="{3C87D677-05F9-1F40-5B21-88CC6DBC90AB}"/>
              </a:ext>
            </a:extLst>
          </p:cNvPr>
          <p:cNvSpPr txBox="1">
            <a:spLocks/>
          </p:cNvSpPr>
          <p:nvPr/>
        </p:nvSpPr>
        <p:spPr>
          <a:xfrm>
            <a:off x="678706" y="4436218"/>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56796" y="2884729"/>
            <a:ext cx="711200" cy="666750"/>
          </a:xfrm>
          <a:prstGeom prst="rect">
            <a:avLst/>
          </a:prstGeom>
        </p:spPr>
      </p:pic>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509497" y="4821444"/>
            <a:ext cx="3044389" cy="1145637"/>
          </a:xfrm>
        </p:spPr>
        <p:txBody>
          <a:bodyPr/>
          <a:lstStyle/>
          <a:p>
            <a:pPr>
              <a:spcBef>
                <a:spcPts val="0"/>
              </a:spcBef>
            </a:pPr>
            <a:r>
              <a:rPr lang="fr-FR" sz="1000" dirty="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Renforcement des réglementations sur la protection des données personnelles (RGPD)</a:t>
            </a:r>
          </a:p>
          <a:p>
            <a:pPr algn="l">
              <a:spcBef>
                <a:spcPts val="0"/>
              </a:spcBef>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Évolution des normes de qualité de service et de traitement des réclamations</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26981" y="4821444"/>
            <a:ext cx="3155040" cy="974884"/>
          </a:xfrm>
        </p:spPr>
        <p:txBody>
          <a:bodyPr/>
          <a:lstStyle/>
          <a:p>
            <a:pPr>
              <a:spcBef>
                <a:spcPts val="0"/>
              </a:spcBef>
            </a:pPr>
            <a:r>
              <a:rPr lang="fr-FR" sz="1000">
                <a:solidFill>
                  <a:schemeClr val="accent2"/>
                </a:solidFill>
                <a:latin typeface="Mont Bold" panose="00000900000000000000" pitchFamily="50" charset="0"/>
              </a:rPr>
              <a:t>DONNEURS D’ORDRE</a:t>
            </a:r>
          </a:p>
          <a:p>
            <a:pPr>
              <a:spcBef>
                <a:spcPts val="0"/>
              </a:spcBef>
            </a:pPr>
            <a:endParaRPr lang="fr-FR" sz="11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Renforcement des exigences sur la qualité de services</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Optimisation des process visant à réduire les coûts de fonctionnement des services</a:t>
            </a:r>
            <a:endParaRPr lang="fr-FR">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470814" y="7506497"/>
            <a:ext cx="3150001" cy="1879839"/>
          </a:xfrm>
        </p:spPr>
        <p:txBody>
          <a:bodyPr/>
          <a:lstStyle/>
          <a:p>
            <a:pPr>
              <a:lnSpc>
                <a:spcPct val="110000"/>
              </a:lnSpc>
            </a:pPr>
            <a:r>
              <a:rPr lang="fr-FR" sz="1000" dirty="0">
                <a:solidFill>
                  <a:schemeClr val="accent2"/>
                </a:solidFill>
                <a:latin typeface="Mont Bold" panose="00000900000000000000" pitchFamily="50" charset="0"/>
              </a:rPr>
              <a:t>TECHNOLOGIQUES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Développement des outils de gestion de la relation client omnicanale</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Intégration de </a:t>
            </a:r>
            <a:r>
              <a:rPr lang="fr-FR" sz="1000" b="0" dirty="0" err="1">
                <a:solidFill>
                  <a:schemeClr val="accent2"/>
                </a:solidFill>
                <a:latin typeface="Mont Bold" panose="00000900000000000000" pitchFamily="50" charset="0"/>
              </a:rPr>
              <a:t>chatbots</a:t>
            </a:r>
            <a:r>
              <a:rPr lang="fr-FR" sz="1000" b="0" dirty="0">
                <a:solidFill>
                  <a:schemeClr val="accent2"/>
                </a:solidFill>
                <a:latin typeface="Mont Bold" panose="00000900000000000000" pitchFamily="50" charset="0"/>
              </a:rPr>
              <a:t> et d'IA pour le traitement des demandes simples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Digitalisation et dématérialisation de la relation client</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Utilisation croissante des réseaux sociaux dans la relation client</a:t>
            </a:r>
          </a:p>
          <a:p>
            <a:pPr>
              <a:spcBef>
                <a:spcPts val="0"/>
              </a:spcBef>
            </a:pPr>
            <a:endParaRPr lang="fr-FR" dirty="0">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3952842" y="7506497"/>
            <a:ext cx="3150000" cy="1389420"/>
          </a:xfrm>
        </p:spPr>
        <p:txBody>
          <a:bodyPr/>
          <a:lstStyle/>
          <a:p>
            <a:pPr>
              <a:lnSpc>
                <a:spcPct val="110000"/>
              </a:lnSpc>
            </a:pPr>
            <a:r>
              <a:rPr lang="fr-FR" sz="1000">
                <a:solidFill>
                  <a:schemeClr val="accent2"/>
                </a:solidFill>
                <a:latin typeface="Mont Bold" panose="00000900000000000000" pitchFamily="50" charset="0"/>
              </a:rPr>
              <a:t>SOCIÉTALES </a:t>
            </a:r>
          </a:p>
          <a:p>
            <a:pPr>
              <a:spcBef>
                <a:spcPts val="0"/>
              </a:spcBef>
            </a:pPr>
            <a:endParaRPr lang="fr-FR" sz="105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Attentes croissantes des usagers en matière de transparence et d'information</a:t>
            </a:r>
          </a:p>
          <a:p>
            <a:pPr marL="171450" indent="-171450" algn="l">
              <a:spcBef>
                <a:spcPts val="0"/>
              </a:spcBef>
              <a:buFont typeface="Arial" panose="020B0604020202020204" pitchFamily="34" charset="0"/>
              <a:buChar char="•"/>
            </a:pPr>
            <a:endParaRPr lang="fr-FR" sz="1000" b="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a:solidFill>
                  <a:schemeClr val="accent2"/>
                </a:solidFill>
                <a:latin typeface="Mont Bold" panose="00000900000000000000" pitchFamily="50" charset="0"/>
              </a:rPr>
              <a:t>Sensibilité accrue aux questions environnementales et à la gestion durable de l'eau</a:t>
            </a:r>
            <a:endParaRPr lang="fr-FR"/>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437388" y="3693277"/>
            <a:ext cx="6689654" cy="350267"/>
          </a:xfrm>
          <a:prstGeom prst="rect">
            <a:avLst/>
          </a:prstGeom>
        </p:spPr>
        <p:txBody>
          <a:bodyPr/>
          <a:lstStyle/>
          <a:p>
            <a:pPr marL="0" indent="0">
              <a:buNone/>
            </a:pPr>
            <a:r>
              <a:rPr lang="fr-FR" sz="1800" b="1" dirty="0">
                <a:solidFill>
                  <a:srgbClr val="00A79B"/>
                </a:solidFill>
                <a:effectLst/>
                <a:latin typeface="Mont Bold" panose="00000900000000000000" pitchFamily="50" charset="0"/>
              </a:rPr>
              <a:t>4 grands enjeux </a:t>
            </a:r>
            <a:r>
              <a:rPr lang="fr-FR" sz="1800" b="1" dirty="0">
                <a:solidFill>
                  <a:srgbClr val="00A79B"/>
                </a:solidFill>
                <a:latin typeface="Mont Bold" panose="00000900000000000000" pitchFamily="50" charset="0"/>
              </a:rPr>
              <a:t>majeurs</a:t>
            </a:r>
            <a:endParaRPr lang="fr-FR" sz="1800" b="1" dirty="0">
              <a:solidFill>
                <a:srgbClr val="00A79B"/>
              </a:solidFill>
              <a:effectLst/>
              <a:latin typeface="Mont Bold" panose="00000900000000000000" pitchFamily="50" charset="0"/>
            </a:endParaRPr>
          </a:p>
        </p:txBody>
      </p:sp>
      <p:pic>
        <p:nvPicPr>
          <p:cNvPr id="151" name="Image 150" descr="Une image contenant cercle, Graphique, art, conception&#10;&#10;Description générée automatiquement">
            <a:extLst>
              <a:ext uri="{FF2B5EF4-FFF2-40B4-BE49-F238E27FC236}">
                <a16:creationId xmlns:a16="http://schemas.microsoft.com/office/drawing/2014/main" id="{BC87AB24-6949-B030-B661-341508C84DF9}"/>
              </a:ext>
            </a:extLst>
          </p:cNvPr>
          <p:cNvPicPr>
            <a:picLocks noChangeAspect="1"/>
          </p:cNvPicPr>
          <p:nvPr/>
        </p:nvPicPr>
        <p:blipFill>
          <a:blip r:embed="rId4"/>
          <a:stretch>
            <a:fillRect/>
          </a:stretch>
        </p:blipFill>
        <p:spPr>
          <a:xfrm>
            <a:off x="1744951" y="1361325"/>
            <a:ext cx="368242" cy="368242"/>
          </a:xfrm>
          <a:prstGeom prst="rect">
            <a:avLst/>
          </a:prstGeom>
        </p:spPr>
      </p:pic>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4"/>
          <a:stretch>
            <a:fillRect/>
          </a:stretch>
        </p:blipFill>
        <p:spPr>
          <a:xfrm>
            <a:off x="1784131" y="6913427"/>
            <a:ext cx="482920" cy="482920"/>
          </a:xfrm>
          <a:prstGeom prst="rect">
            <a:avLst/>
          </a:prstGeom>
        </p:spPr>
      </p:pic>
      <p:pic>
        <p:nvPicPr>
          <p:cNvPr id="154" name="Image 153" descr="Une image contenant cercle, Graphique, art, conception&#10;&#10;Description générée automatiquement">
            <a:extLst>
              <a:ext uri="{FF2B5EF4-FFF2-40B4-BE49-F238E27FC236}">
                <a16:creationId xmlns:a16="http://schemas.microsoft.com/office/drawing/2014/main" id="{D5026BD1-827D-4376-35E0-E8AEDF59443D}"/>
              </a:ext>
            </a:extLst>
          </p:cNvPr>
          <p:cNvPicPr>
            <a:picLocks noChangeAspect="1"/>
          </p:cNvPicPr>
          <p:nvPr/>
        </p:nvPicPr>
        <p:blipFill>
          <a:blip r:embed="rId4"/>
          <a:stretch>
            <a:fillRect/>
          </a:stretch>
        </p:blipFill>
        <p:spPr>
          <a:xfrm>
            <a:off x="5315264" y="1348073"/>
            <a:ext cx="368242" cy="368242"/>
          </a:xfrm>
          <a:prstGeom prst="rect">
            <a:avLst/>
          </a:prstGeom>
        </p:spPr>
      </p:pic>
      <p:sp>
        <p:nvSpPr>
          <p:cNvPr id="162" name="ZoneTexte 161">
            <a:extLst>
              <a:ext uri="{FF2B5EF4-FFF2-40B4-BE49-F238E27FC236}">
                <a16:creationId xmlns:a16="http://schemas.microsoft.com/office/drawing/2014/main" id="{A42E267D-02A8-25E5-B3FD-330C740D7C80}"/>
              </a:ext>
            </a:extLst>
          </p:cNvPr>
          <p:cNvSpPr txBox="1"/>
          <p:nvPr/>
        </p:nvSpPr>
        <p:spPr>
          <a:xfrm>
            <a:off x="324347" y="1248930"/>
            <a:ext cx="1122181"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Salariés  exerçant ce métier en 2023</a:t>
            </a:r>
          </a:p>
        </p:txBody>
      </p:sp>
      <p:sp>
        <p:nvSpPr>
          <p:cNvPr id="173" name="ZoneTexte 172">
            <a:extLst>
              <a:ext uri="{FF2B5EF4-FFF2-40B4-BE49-F238E27FC236}">
                <a16:creationId xmlns:a16="http://schemas.microsoft.com/office/drawing/2014/main" id="{27870B19-35E2-51AC-1269-10F76BB2BEAC}"/>
              </a:ext>
            </a:extLst>
          </p:cNvPr>
          <p:cNvSpPr txBox="1"/>
          <p:nvPr/>
        </p:nvSpPr>
        <p:spPr>
          <a:xfrm>
            <a:off x="1381931" y="1142053"/>
            <a:ext cx="1483125"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Évolution prévisionnelle des effectifs </a:t>
            </a:r>
          </a:p>
          <a:p>
            <a:pPr algn="ctr"/>
            <a:r>
              <a:rPr lang="fr-FR" sz="1000" dirty="0">
                <a:solidFill>
                  <a:schemeClr val="accent4"/>
                </a:solidFill>
                <a:latin typeface="Mont Bold" panose="00000900000000000000" pitchFamily="50" charset="0"/>
              </a:rPr>
              <a:t>d’ici 2030</a:t>
            </a:r>
          </a:p>
        </p:txBody>
      </p:sp>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a:solidFill>
                  <a:srgbClr val="00A79B"/>
                </a:solidFill>
                <a:latin typeface="Mont Bold" panose="00000900000000000000" pitchFamily="50" charset="0"/>
              </a:rPr>
              <a:t>Chiffres clés</a:t>
            </a:r>
            <a:endParaRPr lang="fr-FR" sz="1800">
              <a:solidFill>
                <a:srgbClr val="00A79B"/>
              </a:solidFill>
              <a:latin typeface="Mont Bold" panose="00000900000000000000" pitchFamily="50" charset="0"/>
            </a:endParaRPr>
          </a:p>
        </p:txBody>
      </p:sp>
      <p:sp>
        <p:nvSpPr>
          <p:cNvPr id="27" name="ZoneTexte 26">
            <a:extLst>
              <a:ext uri="{FF2B5EF4-FFF2-40B4-BE49-F238E27FC236}">
                <a16:creationId xmlns:a16="http://schemas.microsoft.com/office/drawing/2014/main" id="{B38DA13C-3DA6-D432-5A30-E164266797E0}"/>
              </a:ext>
            </a:extLst>
          </p:cNvPr>
          <p:cNvSpPr txBox="1"/>
          <p:nvPr/>
        </p:nvSpPr>
        <p:spPr>
          <a:xfrm>
            <a:off x="2713391" y="1126005"/>
            <a:ext cx="1409686" cy="707886"/>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Part des départs estimés </a:t>
            </a:r>
          </a:p>
          <a:p>
            <a:pPr algn="ctr"/>
            <a:r>
              <a:rPr lang="fr-FR" sz="1000">
                <a:solidFill>
                  <a:schemeClr val="accent4"/>
                </a:solidFill>
                <a:latin typeface="Mont Bold" panose="00000900000000000000" pitchFamily="50" charset="0"/>
              </a:rPr>
              <a:t>à la retraite</a:t>
            </a:r>
          </a:p>
          <a:p>
            <a:pPr algn="ctr"/>
            <a:r>
              <a:rPr lang="fr-FR" sz="1000">
                <a:solidFill>
                  <a:schemeClr val="accent4"/>
                </a:solidFill>
                <a:latin typeface="Mont Bold" panose="00000900000000000000" pitchFamily="50" charset="0"/>
              </a:rPr>
              <a:t> d’ici 2030</a:t>
            </a:r>
          </a:p>
        </p:txBody>
      </p:sp>
      <p:sp>
        <p:nvSpPr>
          <p:cNvPr id="28" name="ZoneTexte 27">
            <a:extLst>
              <a:ext uri="{FF2B5EF4-FFF2-40B4-BE49-F238E27FC236}">
                <a16:creationId xmlns:a16="http://schemas.microsoft.com/office/drawing/2014/main" id="{1C231000-6A19-D7C6-623E-CC7D7380D362}"/>
              </a:ext>
            </a:extLst>
          </p:cNvPr>
          <p:cNvSpPr txBox="1"/>
          <p:nvPr/>
        </p:nvSpPr>
        <p:spPr>
          <a:xfrm>
            <a:off x="3952842" y="1252851"/>
            <a:ext cx="1122181" cy="553998"/>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Besoins en recrutement à l’horizon 2030</a:t>
            </a:r>
          </a:p>
        </p:txBody>
      </p:sp>
      <p:sp>
        <p:nvSpPr>
          <p:cNvPr id="29" name="ZoneTexte 28">
            <a:extLst>
              <a:ext uri="{FF2B5EF4-FFF2-40B4-BE49-F238E27FC236}">
                <a16:creationId xmlns:a16="http://schemas.microsoft.com/office/drawing/2014/main" id="{ADEA43E4-5E05-46F2-0541-3748951C0099}"/>
              </a:ext>
            </a:extLst>
          </p:cNvPr>
          <p:cNvSpPr txBox="1"/>
          <p:nvPr/>
        </p:nvSpPr>
        <p:spPr>
          <a:xfrm>
            <a:off x="5075023" y="992726"/>
            <a:ext cx="1122181" cy="707886"/>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d’entreprises déclarant des difficultés à recruter</a:t>
            </a:r>
          </a:p>
        </p:txBody>
      </p:sp>
      <p:pic>
        <p:nvPicPr>
          <p:cNvPr id="30" name="Image 29">
            <a:extLst>
              <a:ext uri="{FF2B5EF4-FFF2-40B4-BE49-F238E27FC236}">
                <a16:creationId xmlns:a16="http://schemas.microsoft.com/office/drawing/2014/main" id="{4327F0D4-408F-7A10-FAD4-74B37DDC0A50}"/>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413189" y="1900693"/>
            <a:ext cx="501650" cy="412750"/>
          </a:xfrm>
          <a:prstGeom prst="rect">
            <a:avLst/>
          </a:prstGeom>
        </p:spPr>
      </p:pic>
      <p:pic>
        <p:nvPicPr>
          <p:cNvPr id="31" name="Image 30">
            <a:extLst>
              <a:ext uri="{FF2B5EF4-FFF2-40B4-BE49-F238E27FC236}">
                <a16:creationId xmlns:a16="http://schemas.microsoft.com/office/drawing/2014/main" id="{B9886C46-5932-730A-3A93-FA2446CC2F5A}"/>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75476" y="1803425"/>
            <a:ext cx="533400" cy="501650"/>
          </a:xfrm>
          <a:prstGeom prst="rect">
            <a:avLst/>
          </a:prstGeom>
        </p:spPr>
      </p:pic>
      <p:sp>
        <p:nvSpPr>
          <p:cNvPr id="32" name="ZoneTexte 31">
            <a:extLst>
              <a:ext uri="{FF2B5EF4-FFF2-40B4-BE49-F238E27FC236}">
                <a16:creationId xmlns:a16="http://schemas.microsoft.com/office/drawing/2014/main" id="{1A4191B5-7BBC-90B9-771F-ECCFAF39051A}"/>
              </a:ext>
            </a:extLst>
          </p:cNvPr>
          <p:cNvSpPr txBox="1"/>
          <p:nvPr/>
        </p:nvSpPr>
        <p:spPr>
          <a:xfrm>
            <a:off x="6042057" y="1261724"/>
            <a:ext cx="1441082"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Typologie du métier (porteur, sensible…)</a:t>
            </a:r>
          </a:p>
        </p:txBody>
      </p:sp>
      <p:pic>
        <p:nvPicPr>
          <p:cNvPr id="33" name="Image 32">
            <a:extLst>
              <a:ext uri="{FF2B5EF4-FFF2-40B4-BE49-F238E27FC236}">
                <a16:creationId xmlns:a16="http://schemas.microsoft.com/office/drawing/2014/main" id="{5898A9DE-127D-06BE-28A1-73527C7394F3}"/>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14192" y="1790028"/>
            <a:ext cx="635000" cy="527050"/>
          </a:xfrm>
          <a:prstGeom prst="rect">
            <a:avLst/>
          </a:prstGeom>
        </p:spPr>
      </p:pic>
      <p:pic>
        <p:nvPicPr>
          <p:cNvPr id="34" name="Image 33">
            <a:extLst>
              <a:ext uri="{FF2B5EF4-FFF2-40B4-BE49-F238E27FC236}">
                <a16:creationId xmlns:a16="http://schemas.microsoft.com/office/drawing/2014/main" id="{EB8CFFC4-CB84-49B0-262E-985963BE3799}"/>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l="1" r="9831"/>
          <a:stretch/>
        </p:blipFill>
        <p:spPr>
          <a:xfrm>
            <a:off x="3128045" y="1778463"/>
            <a:ext cx="523321" cy="553998"/>
          </a:xfrm>
          <a:prstGeom prst="rect">
            <a:avLst/>
          </a:prstGeom>
        </p:spPr>
      </p:pic>
      <p:sp>
        <p:nvSpPr>
          <p:cNvPr id="35" name="ZoneTexte 34">
            <a:extLst>
              <a:ext uri="{FF2B5EF4-FFF2-40B4-BE49-F238E27FC236}">
                <a16:creationId xmlns:a16="http://schemas.microsoft.com/office/drawing/2014/main" id="{870BD690-811A-DB92-DEC3-81B319BFC1B7}"/>
              </a:ext>
            </a:extLst>
          </p:cNvPr>
          <p:cNvSpPr txBox="1"/>
          <p:nvPr/>
        </p:nvSpPr>
        <p:spPr>
          <a:xfrm>
            <a:off x="394695" y="2420983"/>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2381</a:t>
            </a:r>
          </a:p>
        </p:txBody>
      </p:sp>
      <p:sp>
        <p:nvSpPr>
          <p:cNvPr id="36" name="ZoneTexte 35">
            <a:extLst>
              <a:ext uri="{FF2B5EF4-FFF2-40B4-BE49-F238E27FC236}">
                <a16:creationId xmlns:a16="http://schemas.microsoft.com/office/drawing/2014/main" id="{0A7BE663-450F-9AC9-0290-82984BEF6686}"/>
              </a:ext>
            </a:extLst>
          </p:cNvPr>
          <p:cNvSpPr txBox="1"/>
          <p:nvPr/>
        </p:nvSpPr>
        <p:spPr>
          <a:xfrm>
            <a:off x="1603136" y="2420983"/>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+7 %</a:t>
            </a:r>
          </a:p>
        </p:txBody>
      </p:sp>
      <p:sp>
        <p:nvSpPr>
          <p:cNvPr id="37" name="ZoneTexte 36">
            <a:extLst>
              <a:ext uri="{FF2B5EF4-FFF2-40B4-BE49-F238E27FC236}">
                <a16:creationId xmlns:a16="http://schemas.microsoft.com/office/drawing/2014/main" id="{DD8F9F79-C791-1CA6-D62D-0ACE1201117B}"/>
              </a:ext>
            </a:extLst>
          </p:cNvPr>
          <p:cNvSpPr txBox="1"/>
          <p:nvPr/>
        </p:nvSpPr>
        <p:spPr>
          <a:xfrm>
            <a:off x="2977135" y="2227723"/>
            <a:ext cx="821878"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440 (18 %)</a:t>
            </a:r>
          </a:p>
        </p:txBody>
      </p:sp>
      <p:sp>
        <p:nvSpPr>
          <p:cNvPr id="38" name="ZoneTexte 37">
            <a:extLst>
              <a:ext uri="{FF2B5EF4-FFF2-40B4-BE49-F238E27FC236}">
                <a16:creationId xmlns:a16="http://schemas.microsoft.com/office/drawing/2014/main" id="{5C5472D6-AE3C-DBCD-D221-2A0274427C2F}"/>
              </a:ext>
            </a:extLst>
          </p:cNvPr>
          <p:cNvSpPr txBox="1"/>
          <p:nvPr/>
        </p:nvSpPr>
        <p:spPr>
          <a:xfrm>
            <a:off x="4012417" y="2404247"/>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1 188</a:t>
            </a:r>
          </a:p>
        </p:txBody>
      </p:sp>
      <p:sp>
        <p:nvSpPr>
          <p:cNvPr id="39" name="ZoneTexte 38">
            <a:extLst>
              <a:ext uri="{FF2B5EF4-FFF2-40B4-BE49-F238E27FC236}">
                <a16:creationId xmlns:a16="http://schemas.microsoft.com/office/drawing/2014/main" id="{B8A5F130-4C0C-DD5F-26CF-4FC6060C0E83}"/>
              </a:ext>
            </a:extLst>
          </p:cNvPr>
          <p:cNvSpPr txBox="1"/>
          <p:nvPr/>
        </p:nvSpPr>
        <p:spPr>
          <a:xfrm>
            <a:off x="5181028" y="2420983"/>
            <a:ext cx="1002913"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31 %</a:t>
            </a:r>
          </a:p>
        </p:txBody>
      </p:sp>
      <p:pic>
        <p:nvPicPr>
          <p:cNvPr id="40" name="Image 39">
            <a:extLst>
              <a:ext uri="{FF2B5EF4-FFF2-40B4-BE49-F238E27FC236}">
                <a16:creationId xmlns:a16="http://schemas.microsoft.com/office/drawing/2014/main" id="{67191AC8-B6E2-C0AE-2B24-B8EC0D669E92}"/>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53822" y="1802928"/>
            <a:ext cx="546100" cy="488950"/>
          </a:xfrm>
          <a:prstGeom prst="rect">
            <a:avLst/>
          </a:prstGeom>
        </p:spPr>
      </p:pic>
      <p:sp>
        <p:nvSpPr>
          <p:cNvPr id="41" name="ZoneTexte 40">
            <a:extLst>
              <a:ext uri="{FF2B5EF4-FFF2-40B4-BE49-F238E27FC236}">
                <a16:creationId xmlns:a16="http://schemas.microsoft.com/office/drawing/2014/main" id="{964DD97C-504D-1AA5-6C41-3E2C38AC9BD0}"/>
              </a:ext>
            </a:extLst>
          </p:cNvPr>
          <p:cNvSpPr txBox="1"/>
          <p:nvPr/>
        </p:nvSpPr>
        <p:spPr>
          <a:xfrm>
            <a:off x="6098259" y="2247913"/>
            <a:ext cx="1226137" cy="646331"/>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Métier stable</a:t>
            </a:r>
          </a:p>
        </p:txBody>
      </p:sp>
      <p:sp>
        <p:nvSpPr>
          <p:cNvPr id="47" name="ZoneTexte 46">
            <a:extLst>
              <a:ext uri="{FF2B5EF4-FFF2-40B4-BE49-F238E27FC236}">
                <a16:creationId xmlns:a16="http://schemas.microsoft.com/office/drawing/2014/main" id="{A80656AD-EEB1-FAB6-154B-3E424374D960}"/>
              </a:ext>
            </a:extLst>
          </p:cNvPr>
          <p:cNvSpPr txBox="1"/>
          <p:nvPr/>
        </p:nvSpPr>
        <p:spPr>
          <a:xfrm>
            <a:off x="1111301" y="2895648"/>
            <a:ext cx="6011608" cy="707886"/>
          </a:xfrm>
          <a:prstGeom prst="rect">
            <a:avLst/>
          </a:prstGeom>
          <a:noFill/>
        </p:spPr>
        <p:txBody>
          <a:bodyPr wrap="square" rtlCol="0">
            <a:spAutoFit/>
          </a:bodyPr>
          <a:lstStyle/>
          <a:p>
            <a:r>
              <a:rPr lang="fr-FR" sz="1000" b="1">
                <a:solidFill>
                  <a:schemeClr val="accent3"/>
                </a:solidFill>
                <a:latin typeface="Mont Bold" panose="00000900000000000000" pitchFamily="50" charset="0"/>
              </a:rPr>
              <a:t>Métier porteur </a:t>
            </a:r>
            <a:r>
              <a:rPr lang="fr-FR" sz="1000" b="1" dirty="0">
                <a:solidFill>
                  <a:schemeClr val="accent3"/>
                </a:solidFill>
                <a:latin typeface="Mont Bold" panose="00000900000000000000" pitchFamily="50" charset="0"/>
              </a:rPr>
              <a:t>: </a:t>
            </a:r>
            <a:r>
              <a:rPr lang="fr-FR" sz="1000" dirty="0">
                <a:solidFill>
                  <a:schemeClr val="accent3"/>
                </a:solidFill>
                <a:latin typeface="Mont Bold" panose="00000900000000000000" pitchFamily="50" charset="0"/>
              </a:rPr>
              <a:t>Le chargé de relations clientèle est au cœur de la transformation de la relation avec les usagers des services de l'eau. La fonction nécessite de la polyvalence (accueil, gestion de dossiers, coordination) et est fortement transformée par la digitalisation.</a:t>
            </a: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10"/>
          <a:stretch>
            <a:fillRect/>
          </a:stretch>
        </p:blipFill>
        <p:spPr>
          <a:xfrm>
            <a:off x="5320527" y="6912599"/>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11"/>
          <a:stretch>
            <a:fillRect/>
          </a:stretch>
        </p:blipFill>
        <p:spPr>
          <a:xfrm>
            <a:off x="5324964" y="4125644"/>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12"/>
          <a:stretch>
            <a:fillRect/>
          </a:stretch>
        </p:blipFill>
        <p:spPr>
          <a:xfrm>
            <a:off x="1818305" y="4125644"/>
            <a:ext cx="455017" cy="453928"/>
          </a:xfrm>
          <a:prstGeom prst="rect">
            <a:avLst/>
          </a:prstGeom>
        </p:spPr>
      </p:pic>
      <p:sp>
        <p:nvSpPr>
          <p:cNvPr id="21" name="ZoneTexte 20">
            <a:extLst>
              <a:ext uri="{FF2B5EF4-FFF2-40B4-BE49-F238E27FC236}">
                <a16:creationId xmlns:a16="http://schemas.microsoft.com/office/drawing/2014/main" id="{BC838167-4CD9-D9AF-4596-3B32F85B27F5}"/>
              </a:ext>
            </a:extLst>
          </p:cNvPr>
          <p:cNvSpPr txBox="1"/>
          <p:nvPr/>
        </p:nvSpPr>
        <p:spPr>
          <a:xfrm>
            <a:off x="4069755" y="9821714"/>
            <a:ext cx="944841" cy="221018"/>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dirty="0">
                <a:solidFill>
                  <a:srgbClr val="00A79B"/>
                </a:solidFill>
                <a:effectLst/>
                <a:latin typeface="Mont SemiBold" pitchFamily="2" charset="0"/>
                <a:ea typeface="+mn-ea"/>
                <a:cs typeface="+mn-cs"/>
              </a:rPr>
              <a:t>Chargé de relations clientèle</a:t>
            </a:r>
          </a:p>
          <a:p>
            <a:endParaRPr lang="fr-FR" sz="600" b="1" i="0" dirty="0">
              <a:solidFill>
                <a:srgbClr val="00A79B"/>
              </a:solidFill>
              <a:effectLst/>
              <a:latin typeface="Mont SemiBold" pitchFamily="2" charset="0"/>
            </a:endParaRPr>
          </a:p>
        </p:txBody>
      </p:sp>
      <p:pic>
        <p:nvPicPr>
          <p:cNvPr id="7" name="Graphique 6" descr="Porte-documents avec un remplissage uni">
            <a:extLst>
              <a:ext uri="{FF2B5EF4-FFF2-40B4-BE49-F238E27FC236}">
                <a16:creationId xmlns:a16="http://schemas.microsoft.com/office/drawing/2014/main" id="{B20423DE-5621-916E-F38E-7D77E1C5A3D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01000" y="1851452"/>
            <a:ext cx="412750" cy="412750"/>
          </a:xfrm>
          <a:prstGeom prst="rect">
            <a:avLst/>
          </a:prstGeom>
        </p:spPr>
      </p:pic>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5" ma:contentTypeDescription="Crée un document." ma:contentTypeScope="" ma:versionID="c0c7ea587752a00c3a367c477ee8cfda">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db79e5b6c04b7b14464f9aced37cb9ae"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Props1.xml><?xml version="1.0" encoding="utf-8"?>
<ds:datastoreItem xmlns:ds="http://schemas.openxmlformats.org/officeDocument/2006/customXml" ds:itemID="{D9D7DCE2-29FE-4DB8-BEF9-EABF54856E1A}">
  <ds:schemaRefs>
    <ds:schemaRef ds:uri="http://schemas.microsoft.com/sharepoint/v3/contenttype/forms"/>
  </ds:schemaRefs>
</ds:datastoreItem>
</file>

<file path=customXml/itemProps2.xml><?xml version="1.0" encoding="utf-8"?>
<ds:datastoreItem xmlns:ds="http://schemas.openxmlformats.org/officeDocument/2006/customXml" ds:itemID="{E081F75A-4F73-47F0-9D86-672834C1B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792db-3c04-43f9-9a7b-cf6e2ec22428"/>
    <ds:schemaRef ds:uri="09f03b92-ed2f-4a24-afa0-5f00a7e9f3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E0CCBA-58E5-4AA7-83DC-27608EA0C093}">
  <ds:schemaRefs>
    <ds:schemaRef ds:uri="http://purl.org/dc/elements/1.1/"/>
    <ds:schemaRef ds:uri="http://schemas.microsoft.com/office/2006/documentManagement/types"/>
    <ds:schemaRef ds:uri="5de51d89-5890-4cb7-be0b-7dc179e6a69d"/>
    <ds:schemaRef ds:uri="http://purl.org/dc/terms/"/>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 ds:uri="917830bd-530c-4bbe-8a36-09d3207951da"/>
    <ds:schemaRef ds:uri="e8147664-7ee9-442d-b0ab-bb4211aebd4c"/>
    <ds:schemaRef ds:uri="29a1e0e6-44ab-47ba-9722-0c9699707323"/>
    <ds:schemaRef ds:uri="31e792db-3c04-43f9-9a7b-cf6e2ec22428"/>
    <ds:schemaRef ds:uri="09f03b92-ed2f-4a24-afa0-5f00a7e9f3ea"/>
  </ds:schemaRefs>
</ds:datastoreItem>
</file>

<file path=docProps/app.xml><?xml version="1.0" encoding="utf-8"?>
<Properties xmlns="http://schemas.openxmlformats.org/officeDocument/2006/extended-properties" xmlns:vt="http://schemas.openxmlformats.org/officeDocument/2006/docPropsVTypes">
  <Template/>
  <TotalTime>2034</TotalTime>
  <Words>1222</Words>
  <Application>Microsoft Office PowerPoint</Application>
  <PresentationFormat>Personnalisé</PresentationFormat>
  <Paragraphs>121</Paragraphs>
  <Slides>5</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8</cp:revision>
  <dcterms:created xsi:type="dcterms:W3CDTF">2023-06-06T13:26:51Z</dcterms:created>
  <dcterms:modified xsi:type="dcterms:W3CDTF">2025-01-14T10:28:36Z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